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Lst>
  <p:sldSz cx="21383625" cy="30275530"/>
  <p:notesSz cx="6858000" cy="9144000"/>
  <p:custDataLst>
    <p:tags r:id="rId1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46" autoAdjust="0"/>
  </p:normalViewPr>
  <p:slideViewPr>
    <p:cSldViewPr snapToGrid="0">
      <p:cViewPr>
        <p:scale>
          <a:sx n="33" d="100"/>
          <a:sy n="33" d="100"/>
        </p:scale>
        <p:origin x="1388" y="-2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customXml" Target="../customXml/item2.xml"/><Relationship Id="rId8" Type="http://schemas.openxmlformats.org/officeDocument/2006/relationships/customXml" Target="../customXml/item1.xml"/><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gs" Target="tags/tag4.xml"/><Relationship Id="rId10" Type="http://schemas.openxmlformats.org/officeDocument/2006/relationships/customXml" Target="../customXml/item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F9ABC745-B1D7-4D24-9E76-32EA2CA7A1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754606" y="857250"/>
            <a:ext cx="1634789"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2BE8CD5-7ACA-478E-B0F5-72B6731EF8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2479675" rtl="0" eaLnBrk="1" latinLnBrk="0" hangingPunct="1">
      <a:defRPr sz="3255" kern="1200">
        <a:solidFill>
          <a:schemeClr val="tx1"/>
        </a:solidFill>
        <a:latin typeface="+mn-lt"/>
        <a:ea typeface="+mn-ea"/>
        <a:cs typeface="+mn-cs"/>
      </a:defRPr>
    </a:lvl1pPr>
    <a:lvl2pPr marL="1239520" algn="l" defTabSz="2479675" rtl="0" eaLnBrk="1" latinLnBrk="0" hangingPunct="1">
      <a:defRPr sz="3255" kern="1200">
        <a:solidFill>
          <a:schemeClr val="tx1"/>
        </a:solidFill>
        <a:latin typeface="+mn-lt"/>
        <a:ea typeface="+mn-ea"/>
        <a:cs typeface="+mn-cs"/>
      </a:defRPr>
    </a:lvl2pPr>
    <a:lvl3pPr marL="2479675" algn="l" defTabSz="2479675" rtl="0" eaLnBrk="1" latinLnBrk="0" hangingPunct="1">
      <a:defRPr sz="3255" kern="1200">
        <a:solidFill>
          <a:schemeClr val="tx1"/>
        </a:solidFill>
        <a:latin typeface="+mn-lt"/>
        <a:ea typeface="+mn-ea"/>
        <a:cs typeface="+mn-cs"/>
      </a:defRPr>
    </a:lvl3pPr>
    <a:lvl4pPr marL="3719195" algn="l" defTabSz="2479675" rtl="0" eaLnBrk="1" latinLnBrk="0" hangingPunct="1">
      <a:defRPr sz="3255" kern="1200">
        <a:solidFill>
          <a:schemeClr val="tx1"/>
        </a:solidFill>
        <a:latin typeface="+mn-lt"/>
        <a:ea typeface="+mn-ea"/>
        <a:cs typeface="+mn-cs"/>
      </a:defRPr>
    </a:lvl4pPr>
    <a:lvl5pPr marL="4959350" algn="l" defTabSz="2479675" rtl="0" eaLnBrk="1" latinLnBrk="0" hangingPunct="1">
      <a:defRPr sz="3255" kern="1200">
        <a:solidFill>
          <a:schemeClr val="tx1"/>
        </a:solidFill>
        <a:latin typeface="+mn-lt"/>
        <a:ea typeface="+mn-ea"/>
        <a:cs typeface="+mn-cs"/>
      </a:defRPr>
    </a:lvl5pPr>
    <a:lvl6pPr marL="6198870" algn="l" defTabSz="2479675" rtl="0" eaLnBrk="1" latinLnBrk="0" hangingPunct="1">
      <a:defRPr sz="3255" kern="1200">
        <a:solidFill>
          <a:schemeClr val="tx1"/>
        </a:solidFill>
        <a:latin typeface="+mn-lt"/>
        <a:ea typeface="+mn-ea"/>
        <a:cs typeface="+mn-cs"/>
      </a:defRPr>
    </a:lvl6pPr>
    <a:lvl7pPr marL="7439025" algn="l" defTabSz="2479675" rtl="0" eaLnBrk="1" latinLnBrk="0" hangingPunct="1">
      <a:defRPr sz="3255" kern="1200">
        <a:solidFill>
          <a:schemeClr val="tx1"/>
        </a:solidFill>
        <a:latin typeface="+mn-lt"/>
        <a:ea typeface="+mn-ea"/>
        <a:cs typeface="+mn-cs"/>
      </a:defRPr>
    </a:lvl7pPr>
    <a:lvl8pPr marL="8678545" algn="l" defTabSz="2479675" rtl="0" eaLnBrk="1" latinLnBrk="0" hangingPunct="1">
      <a:defRPr sz="3255" kern="1200">
        <a:solidFill>
          <a:schemeClr val="tx1"/>
        </a:solidFill>
        <a:latin typeface="+mn-lt"/>
        <a:ea typeface="+mn-ea"/>
        <a:cs typeface="+mn-cs"/>
      </a:defRPr>
    </a:lvl8pPr>
    <a:lvl9pPr marL="9918065" algn="l" defTabSz="2479675" rtl="0" eaLnBrk="1" latinLnBrk="0" hangingPunct="1">
      <a:defRPr sz="32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E8CD5-7ACA-478E-B0F5-72B6731EF8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3856" y="4955100"/>
            <a:ext cx="18177036" cy="10540972"/>
          </a:xfrm>
        </p:spPr>
        <p:txBody>
          <a:bodyPr anchor="b"/>
          <a:lstStyle>
            <a:lvl1pPr algn="ctr">
              <a:defRPr sz="14030"/>
            </a:lvl1pPr>
          </a:lstStyle>
          <a:p>
            <a:r>
              <a:rPr lang="zh-CN" altLang="en-US"/>
              <a:t>单击此处编辑母版标题样式</a:t>
            </a:r>
            <a:endParaRPr lang="en-US" dirty="0"/>
          </a:p>
        </p:txBody>
      </p:sp>
      <p:sp>
        <p:nvSpPr>
          <p:cNvPr id="3" name="Subtitle 2"/>
          <p:cNvSpPr>
            <a:spLocks noGrp="1"/>
          </p:cNvSpPr>
          <p:nvPr>
            <p:ph type="subTitle" idx="1"/>
          </p:nvPr>
        </p:nvSpPr>
        <p:spPr>
          <a:xfrm>
            <a:off x="2673093" y="15902573"/>
            <a:ext cx="16038562" cy="7309994"/>
          </a:xfrm>
        </p:spPr>
        <p:txBody>
          <a:bodyPr/>
          <a:lstStyle>
            <a:lvl1pPr marL="0" indent="0" algn="ctr">
              <a:buNone/>
              <a:defRPr sz="5610"/>
            </a:lvl1pPr>
            <a:lvl2pPr marL="1069340" indent="0" algn="ctr">
              <a:buNone/>
              <a:defRPr sz="4675"/>
            </a:lvl2pPr>
            <a:lvl3pPr marL="2138045" indent="0" algn="ctr">
              <a:buNone/>
              <a:defRPr sz="4210"/>
            </a:lvl3pPr>
            <a:lvl4pPr marL="3207385" indent="0" algn="ctr">
              <a:buNone/>
              <a:defRPr sz="3740"/>
            </a:lvl4pPr>
            <a:lvl5pPr marL="4276725" indent="0" algn="ctr">
              <a:buNone/>
              <a:defRPr sz="3740"/>
            </a:lvl5pPr>
            <a:lvl6pPr marL="5346065" indent="0" algn="ctr">
              <a:buNone/>
              <a:defRPr sz="3740"/>
            </a:lvl6pPr>
            <a:lvl7pPr marL="6414770" indent="0" algn="ctr">
              <a:buNone/>
              <a:defRPr sz="3740"/>
            </a:lvl7pPr>
            <a:lvl8pPr marL="7484110" indent="0" algn="ctr">
              <a:buNone/>
              <a:defRPr sz="3740"/>
            </a:lvl8pPr>
            <a:lvl9pPr marL="8553450" indent="0" algn="ctr">
              <a:buNone/>
              <a:defRPr sz="374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3462" y="1611984"/>
            <a:ext cx="4611086" cy="2565858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70202" y="1611984"/>
            <a:ext cx="13565950" cy="25658580"/>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9065" y="7548299"/>
            <a:ext cx="18444346" cy="12594497"/>
          </a:xfrm>
        </p:spPr>
        <p:txBody>
          <a:bodyPr anchor="b"/>
          <a:lstStyle>
            <a:lvl1pPr>
              <a:defRPr sz="14030"/>
            </a:lvl1pPr>
          </a:lstStyle>
          <a:p>
            <a:r>
              <a:rPr lang="zh-CN" altLang="en-US"/>
              <a:t>单击此处编辑母版标题样式</a:t>
            </a:r>
            <a:endParaRPr lang="en-US" dirty="0"/>
          </a:p>
        </p:txBody>
      </p:sp>
      <p:sp>
        <p:nvSpPr>
          <p:cNvPr id="3" name="Text Placeholder 2"/>
          <p:cNvSpPr>
            <a:spLocks noGrp="1"/>
          </p:cNvSpPr>
          <p:nvPr>
            <p:ph type="body" idx="1"/>
          </p:nvPr>
        </p:nvSpPr>
        <p:spPr>
          <a:xfrm>
            <a:off x="1459065" y="20261945"/>
            <a:ext cx="18444346" cy="6623149"/>
          </a:xfrm>
        </p:spPr>
        <p:txBody>
          <a:bodyPr/>
          <a:lstStyle>
            <a:lvl1pPr marL="0" indent="0">
              <a:buNone/>
              <a:defRPr sz="5610">
                <a:solidFill>
                  <a:schemeClr val="tx1"/>
                </a:solidFill>
              </a:defRPr>
            </a:lvl1pPr>
            <a:lvl2pPr marL="1069340" indent="0">
              <a:buNone/>
              <a:defRPr sz="4675">
                <a:solidFill>
                  <a:schemeClr val="tx1">
                    <a:tint val="75000"/>
                  </a:schemeClr>
                </a:solidFill>
              </a:defRPr>
            </a:lvl2pPr>
            <a:lvl3pPr marL="2138045" indent="0">
              <a:buNone/>
              <a:defRPr sz="4210">
                <a:solidFill>
                  <a:schemeClr val="tx1">
                    <a:tint val="75000"/>
                  </a:schemeClr>
                </a:solidFill>
              </a:defRPr>
            </a:lvl3pPr>
            <a:lvl4pPr marL="3207385" indent="0">
              <a:buNone/>
              <a:defRPr sz="3740">
                <a:solidFill>
                  <a:schemeClr val="tx1">
                    <a:tint val="75000"/>
                  </a:schemeClr>
                </a:solidFill>
              </a:defRPr>
            </a:lvl4pPr>
            <a:lvl5pPr marL="4276725" indent="0">
              <a:buNone/>
              <a:defRPr sz="3740">
                <a:solidFill>
                  <a:schemeClr val="tx1">
                    <a:tint val="75000"/>
                  </a:schemeClr>
                </a:solidFill>
              </a:defRPr>
            </a:lvl5pPr>
            <a:lvl6pPr marL="5346065" indent="0">
              <a:buNone/>
              <a:defRPr sz="3740">
                <a:solidFill>
                  <a:schemeClr val="tx1">
                    <a:tint val="75000"/>
                  </a:schemeClr>
                </a:solidFill>
              </a:defRPr>
            </a:lvl6pPr>
            <a:lvl7pPr marL="6414770" indent="0">
              <a:buNone/>
              <a:defRPr sz="3740">
                <a:solidFill>
                  <a:schemeClr val="tx1">
                    <a:tint val="75000"/>
                  </a:schemeClr>
                </a:solidFill>
              </a:defRPr>
            </a:lvl7pPr>
            <a:lvl8pPr marL="7484110" indent="0">
              <a:buNone/>
              <a:defRPr sz="3740">
                <a:solidFill>
                  <a:schemeClr val="tx1">
                    <a:tint val="75000"/>
                  </a:schemeClr>
                </a:solidFill>
              </a:defRPr>
            </a:lvl8pPr>
            <a:lvl9pPr marL="8553450" indent="0">
              <a:buNone/>
              <a:defRPr sz="374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70201" y="8059919"/>
            <a:ext cx="9088519" cy="1921064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10826029" y="8059919"/>
            <a:ext cx="9088519" cy="1921064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72986" y="1611991"/>
            <a:ext cx="18444346" cy="585220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72989" y="7422136"/>
            <a:ext cx="9046749" cy="3637474"/>
          </a:xfrm>
        </p:spPr>
        <p:txBody>
          <a:bodyPr anchor="b"/>
          <a:lstStyle>
            <a:lvl1pPr marL="0" indent="0">
              <a:buNone/>
              <a:defRPr sz="5610" b="1"/>
            </a:lvl1pPr>
            <a:lvl2pPr marL="1069340" indent="0">
              <a:buNone/>
              <a:defRPr sz="4675" b="1"/>
            </a:lvl2pPr>
            <a:lvl3pPr marL="2138045" indent="0">
              <a:buNone/>
              <a:defRPr sz="4210" b="1"/>
            </a:lvl3pPr>
            <a:lvl4pPr marL="3207385" indent="0">
              <a:buNone/>
              <a:defRPr sz="3740" b="1"/>
            </a:lvl4pPr>
            <a:lvl5pPr marL="4276725" indent="0">
              <a:buNone/>
              <a:defRPr sz="3740" b="1"/>
            </a:lvl5pPr>
            <a:lvl6pPr marL="5346065" indent="0">
              <a:buNone/>
              <a:defRPr sz="3740" b="1"/>
            </a:lvl6pPr>
            <a:lvl7pPr marL="6414770" indent="0">
              <a:buNone/>
              <a:defRPr sz="3740" b="1"/>
            </a:lvl7pPr>
            <a:lvl8pPr marL="7484110" indent="0">
              <a:buNone/>
              <a:defRPr sz="3740" b="1"/>
            </a:lvl8pPr>
            <a:lvl9pPr marL="8553450" indent="0">
              <a:buNone/>
              <a:defRPr sz="374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472989" y="11059611"/>
            <a:ext cx="9046749" cy="1626702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10826030" y="7422136"/>
            <a:ext cx="9091304" cy="3637474"/>
          </a:xfrm>
        </p:spPr>
        <p:txBody>
          <a:bodyPr anchor="b"/>
          <a:lstStyle>
            <a:lvl1pPr marL="0" indent="0">
              <a:buNone/>
              <a:defRPr sz="5610" b="1"/>
            </a:lvl1pPr>
            <a:lvl2pPr marL="1069340" indent="0">
              <a:buNone/>
              <a:defRPr sz="4675" b="1"/>
            </a:lvl2pPr>
            <a:lvl3pPr marL="2138045" indent="0">
              <a:buNone/>
              <a:defRPr sz="4210" b="1"/>
            </a:lvl3pPr>
            <a:lvl4pPr marL="3207385" indent="0">
              <a:buNone/>
              <a:defRPr sz="3740" b="1"/>
            </a:lvl4pPr>
            <a:lvl5pPr marL="4276725" indent="0">
              <a:buNone/>
              <a:defRPr sz="3740" b="1"/>
            </a:lvl5pPr>
            <a:lvl6pPr marL="5346065" indent="0">
              <a:buNone/>
              <a:defRPr sz="3740" b="1"/>
            </a:lvl6pPr>
            <a:lvl7pPr marL="6414770" indent="0">
              <a:buNone/>
              <a:defRPr sz="3740" b="1"/>
            </a:lvl7pPr>
            <a:lvl8pPr marL="7484110" indent="0">
              <a:buNone/>
              <a:defRPr sz="3740" b="1"/>
            </a:lvl8pPr>
            <a:lvl9pPr marL="8553450" indent="0">
              <a:buNone/>
              <a:defRPr sz="374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10826030" y="11059611"/>
            <a:ext cx="9091304" cy="1626702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72986" y="2018485"/>
            <a:ext cx="6897138" cy="7064694"/>
          </a:xfrm>
        </p:spPr>
        <p:txBody>
          <a:bodyPr anchor="b"/>
          <a:lstStyle>
            <a:lvl1pPr>
              <a:defRPr sz="7485"/>
            </a:lvl1pPr>
          </a:lstStyle>
          <a:p>
            <a:r>
              <a:rPr lang="zh-CN" altLang="en-US"/>
              <a:t>单击此处编辑母版标题样式</a:t>
            </a:r>
            <a:endParaRPr lang="en-US" dirty="0"/>
          </a:p>
        </p:txBody>
      </p:sp>
      <p:sp>
        <p:nvSpPr>
          <p:cNvPr id="3" name="Content Placeholder 2"/>
          <p:cNvSpPr>
            <a:spLocks noGrp="1"/>
          </p:cNvSpPr>
          <p:nvPr>
            <p:ph idx="1"/>
          </p:nvPr>
        </p:nvSpPr>
        <p:spPr>
          <a:xfrm>
            <a:off x="9091304" y="4359372"/>
            <a:ext cx="10826029" cy="21516480"/>
          </a:xfrm>
        </p:spPr>
        <p:txBody>
          <a:bodyPr/>
          <a:lstStyle>
            <a:lvl1pPr>
              <a:defRPr sz="7485"/>
            </a:lvl1pPr>
            <a:lvl2pPr>
              <a:defRPr sz="6550"/>
            </a:lvl2pPr>
            <a:lvl3pPr>
              <a:defRPr sz="5610"/>
            </a:lvl3pPr>
            <a:lvl4pPr>
              <a:defRPr sz="4675"/>
            </a:lvl4pPr>
            <a:lvl5pPr>
              <a:defRPr sz="4675"/>
            </a:lvl5pPr>
            <a:lvl6pPr>
              <a:defRPr sz="4675"/>
            </a:lvl6pPr>
            <a:lvl7pPr>
              <a:defRPr sz="4675"/>
            </a:lvl7pPr>
            <a:lvl8pPr>
              <a:defRPr sz="4675"/>
            </a:lvl8pPr>
            <a:lvl9pPr>
              <a:defRPr sz="4675"/>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1472986" y="9083179"/>
            <a:ext cx="6897138" cy="16827712"/>
          </a:xfrm>
        </p:spPr>
        <p:txBody>
          <a:bodyPr/>
          <a:lstStyle>
            <a:lvl1pPr marL="0" indent="0">
              <a:buNone/>
              <a:defRPr sz="3740"/>
            </a:lvl1pPr>
            <a:lvl2pPr marL="1069340" indent="0">
              <a:buNone/>
              <a:defRPr sz="3275"/>
            </a:lvl2pPr>
            <a:lvl3pPr marL="2138045" indent="0">
              <a:buNone/>
              <a:defRPr sz="2805"/>
            </a:lvl3pPr>
            <a:lvl4pPr marL="3207385" indent="0">
              <a:buNone/>
              <a:defRPr sz="2340"/>
            </a:lvl4pPr>
            <a:lvl5pPr marL="4276725" indent="0">
              <a:buNone/>
              <a:defRPr sz="2340"/>
            </a:lvl5pPr>
            <a:lvl6pPr marL="5346065" indent="0">
              <a:buNone/>
              <a:defRPr sz="2340"/>
            </a:lvl6pPr>
            <a:lvl7pPr marL="6414770" indent="0">
              <a:buNone/>
              <a:defRPr sz="2340"/>
            </a:lvl7pPr>
            <a:lvl8pPr marL="7484110" indent="0">
              <a:buNone/>
              <a:defRPr sz="2340"/>
            </a:lvl8pPr>
            <a:lvl9pPr marL="8553450" indent="0">
              <a:buNone/>
              <a:defRPr sz="234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72986" y="2018485"/>
            <a:ext cx="6897138" cy="7064694"/>
          </a:xfrm>
        </p:spPr>
        <p:txBody>
          <a:bodyPr anchor="b"/>
          <a:lstStyle>
            <a:lvl1pPr>
              <a:defRPr sz="748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091304" y="4359372"/>
            <a:ext cx="10826029" cy="21516480"/>
          </a:xfrm>
        </p:spPr>
        <p:txBody>
          <a:bodyPr anchor="t"/>
          <a:lstStyle>
            <a:lvl1pPr marL="0" indent="0">
              <a:buNone/>
              <a:defRPr sz="7485"/>
            </a:lvl1pPr>
            <a:lvl2pPr marL="1069340" indent="0">
              <a:buNone/>
              <a:defRPr sz="6550"/>
            </a:lvl2pPr>
            <a:lvl3pPr marL="2138045" indent="0">
              <a:buNone/>
              <a:defRPr sz="5610"/>
            </a:lvl3pPr>
            <a:lvl4pPr marL="3207385" indent="0">
              <a:buNone/>
              <a:defRPr sz="4675"/>
            </a:lvl4pPr>
            <a:lvl5pPr marL="4276725" indent="0">
              <a:buNone/>
              <a:defRPr sz="4675"/>
            </a:lvl5pPr>
            <a:lvl6pPr marL="5346065" indent="0">
              <a:buNone/>
              <a:defRPr sz="4675"/>
            </a:lvl6pPr>
            <a:lvl7pPr marL="6414770" indent="0">
              <a:buNone/>
              <a:defRPr sz="4675"/>
            </a:lvl7pPr>
            <a:lvl8pPr marL="7484110" indent="0">
              <a:buNone/>
              <a:defRPr sz="4675"/>
            </a:lvl8pPr>
            <a:lvl9pPr marL="8553450" indent="0">
              <a:buNone/>
              <a:defRPr sz="4675"/>
            </a:lvl9pPr>
          </a:lstStyle>
          <a:p>
            <a:r>
              <a:rPr lang="zh-CN" altLang="en-US"/>
              <a:t>单击图标添加图片</a:t>
            </a:r>
            <a:endParaRPr lang="en-US" dirty="0"/>
          </a:p>
        </p:txBody>
      </p:sp>
      <p:sp>
        <p:nvSpPr>
          <p:cNvPr id="4" name="Text Placeholder 3"/>
          <p:cNvSpPr>
            <a:spLocks noGrp="1"/>
          </p:cNvSpPr>
          <p:nvPr>
            <p:ph type="body" sz="half" idx="2"/>
          </p:nvPr>
        </p:nvSpPr>
        <p:spPr>
          <a:xfrm>
            <a:off x="1472986" y="9083179"/>
            <a:ext cx="6897138" cy="16827712"/>
          </a:xfrm>
        </p:spPr>
        <p:txBody>
          <a:bodyPr/>
          <a:lstStyle>
            <a:lvl1pPr marL="0" indent="0">
              <a:buNone/>
              <a:defRPr sz="3740"/>
            </a:lvl1pPr>
            <a:lvl2pPr marL="1069340" indent="0">
              <a:buNone/>
              <a:defRPr sz="3275"/>
            </a:lvl2pPr>
            <a:lvl3pPr marL="2138045" indent="0">
              <a:buNone/>
              <a:defRPr sz="2805"/>
            </a:lvl3pPr>
            <a:lvl4pPr marL="3207385" indent="0">
              <a:buNone/>
              <a:defRPr sz="2340"/>
            </a:lvl4pPr>
            <a:lvl5pPr marL="4276725" indent="0">
              <a:buNone/>
              <a:defRPr sz="2340"/>
            </a:lvl5pPr>
            <a:lvl6pPr marL="5346065" indent="0">
              <a:buNone/>
              <a:defRPr sz="2340"/>
            </a:lvl6pPr>
            <a:lvl7pPr marL="6414770" indent="0">
              <a:buNone/>
              <a:defRPr sz="2340"/>
            </a:lvl7pPr>
            <a:lvl8pPr marL="7484110" indent="0">
              <a:buNone/>
              <a:defRPr sz="2340"/>
            </a:lvl8pPr>
            <a:lvl9pPr marL="8553450" indent="0">
              <a:buNone/>
              <a:defRPr sz="234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8205AEF-8392-496C-917F-D04147FBCB8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2C3444-A0A2-4B59-9837-06A377E1B68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201" y="1611991"/>
            <a:ext cx="18444346" cy="585220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70201" y="8059919"/>
            <a:ext cx="18444346" cy="1921064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470201" y="28062543"/>
            <a:ext cx="4811569" cy="1611984"/>
          </a:xfrm>
          <a:prstGeom prst="rect">
            <a:avLst/>
          </a:prstGeom>
        </p:spPr>
        <p:txBody>
          <a:bodyPr vert="horz" lIns="91440" tIns="45720" rIns="91440" bIns="45720" rtlCol="0" anchor="ctr"/>
          <a:lstStyle>
            <a:lvl1pPr algn="l">
              <a:defRPr sz="2805">
                <a:solidFill>
                  <a:schemeClr val="tx1">
                    <a:tint val="75000"/>
                  </a:schemeClr>
                </a:solidFill>
              </a:defRPr>
            </a:lvl1pPr>
          </a:lstStyle>
          <a:p>
            <a:fld id="{C8205AEF-8392-496C-917F-D04147FBCB87}" type="datetimeFigureOut">
              <a:rPr lang="zh-CN" altLang="en-US" smtClean="0"/>
            </a:fld>
            <a:endParaRPr lang="zh-CN" altLang="en-US"/>
          </a:p>
        </p:txBody>
      </p:sp>
      <p:sp>
        <p:nvSpPr>
          <p:cNvPr id="5" name="Footer Placeholder 4"/>
          <p:cNvSpPr>
            <a:spLocks noGrp="1"/>
          </p:cNvSpPr>
          <p:nvPr>
            <p:ph type="ftr" sz="quarter" idx="3"/>
          </p:nvPr>
        </p:nvSpPr>
        <p:spPr>
          <a:xfrm>
            <a:off x="7083698" y="28062543"/>
            <a:ext cx="7217352" cy="1611984"/>
          </a:xfrm>
          <a:prstGeom prst="rect">
            <a:avLst/>
          </a:prstGeom>
        </p:spPr>
        <p:txBody>
          <a:bodyPr vert="horz" lIns="91440" tIns="45720" rIns="91440" bIns="45720" rtlCol="0" anchor="ctr"/>
          <a:lstStyle>
            <a:lvl1pPr algn="ctr">
              <a:defRPr sz="280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5102979" y="28062543"/>
            <a:ext cx="4811569" cy="1611984"/>
          </a:xfrm>
          <a:prstGeom prst="rect">
            <a:avLst/>
          </a:prstGeom>
        </p:spPr>
        <p:txBody>
          <a:bodyPr vert="horz" lIns="91440" tIns="45720" rIns="91440" bIns="45720" rtlCol="0" anchor="ctr"/>
          <a:lstStyle>
            <a:lvl1pPr algn="r">
              <a:defRPr sz="2805">
                <a:solidFill>
                  <a:schemeClr val="tx1">
                    <a:tint val="75000"/>
                  </a:schemeClr>
                </a:solidFill>
              </a:defRPr>
            </a:lvl1pPr>
          </a:lstStyle>
          <a:p>
            <a:fld id="{702C3444-A0A2-4B59-9837-06A377E1B68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2138045" rtl="0" eaLnBrk="1" latinLnBrk="0" hangingPunct="1">
        <a:lnSpc>
          <a:spcPct val="90000"/>
        </a:lnSpc>
        <a:spcBef>
          <a:spcPct val="0"/>
        </a:spcBef>
        <a:buNone/>
        <a:defRPr sz="10290" kern="1200">
          <a:solidFill>
            <a:schemeClr val="tx1"/>
          </a:solidFill>
          <a:latin typeface="+mj-lt"/>
          <a:ea typeface="+mj-ea"/>
          <a:cs typeface="+mj-cs"/>
        </a:defRPr>
      </a:lvl1pPr>
    </p:titleStyle>
    <p:bodyStyle>
      <a:lvl1pPr marL="534670" indent="-534670" algn="l" defTabSz="2138045" rtl="0" eaLnBrk="1" latinLnBrk="0" hangingPunct="1">
        <a:lnSpc>
          <a:spcPct val="90000"/>
        </a:lnSpc>
        <a:spcBef>
          <a:spcPts val="2340"/>
        </a:spcBef>
        <a:buFont typeface="Arial" panose="020B0604020202020204" pitchFamily="34" charset="0"/>
        <a:buChar char="•"/>
        <a:defRPr sz="6550" kern="1200">
          <a:solidFill>
            <a:schemeClr val="tx1"/>
          </a:solidFill>
          <a:latin typeface="+mn-lt"/>
          <a:ea typeface="+mn-ea"/>
          <a:cs typeface="+mn-cs"/>
        </a:defRPr>
      </a:lvl1pPr>
      <a:lvl2pPr marL="1604010" indent="-534670" algn="l" defTabSz="2138045" rtl="0" eaLnBrk="1" latinLnBrk="0" hangingPunct="1">
        <a:lnSpc>
          <a:spcPct val="90000"/>
        </a:lnSpc>
        <a:spcBef>
          <a:spcPts val="1170"/>
        </a:spcBef>
        <a:buFont typeface="Arial" panose="020B0604020202020204" pitchFamily="34" charset="0"/>
        <a:buChar char="•"/>
        <a:defRPr sz="5610" kern="1200">
          <a:solidFill>
            <a:schemeClr val="tx1"/>
          </a:solidFill>
          <a:latin typeface="+mn-lt"/>
          <a:ea typeface="+mn-ea"/>
          <a:cs typeface="+mn-cs"/>
        </a:defRPr>
      </a:lvl2pPr>
      <a:lvl3pPr marL="2672715" indent="-534670" algn="l" defTabSz="2138045" rtl="0" eaLnBrk="1" latinLnBrk="0" hangingPunct="1">
        <a:lnSpc>
          <a:spcPct val="90000"/>
        </a:lnSpc>
        <a:spcBef>
          <a:spcPts val="1170"/>
        </a:spcBef>
        <a:buFont typeface="Arial" panose="020B0604020202020204" pitchFamily="34" charset="0"/>
        <a:buChar char="•"/>
        <a:defRPr sz="4675" kern="1200">
          <a:solidFill>
            <a:schemeClr val="tx1"/>
          </a:solidFill>
          <a:latin typeface="+mn-lt"/>
          <a:ea typeface="+mn-ea"/>
          <a:cs typeface="+mn-cs"/>
        </a:defRPr>
      </a:lvl3pPr>
      <a:lvl4pPr marL="3742055" indent="-534670" algn="l" defTabSz="2138045"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4pPr>
      <a:lvl5pPr marL="4811395" indent="-534670" algn="l" defTabSz="2138045"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5pPr>
      <a:lvl6pPr marL="5880100" indent="-534670" algn="l" defTabSz="2138045"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6pPr>
      <a:lvl7pPr marL="6949440" indent="-534670" algn="l" defTabSz="2138045"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7pPr>
      <a:lvl8pPr marL="8018780" indent="-534670" algn="l" defTabSz="2138045"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8pPr>
      <a:lvl9pPr marL="9088120" indent="-534670" algn="l" defTabSz="2138045"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9pPr>
    </p:bodyStyle>
    <p:otherStyle>
      <a:defPPr>
        <a:defRPr lang="en-US"/>
      </a:defPPr>
      <a:lvl1pPr marL="0" algn="l" defTabSz="2138045" rtl="0" eaLnBrk="1" latinLnBrk="0" hangingPunct="1">
        <a:defRPr sz="4210" kern="1200">
          <a:solidFill>
            <a:schemeClr val="tx1"/>
          </a:solidFill>
          <a:latin typeface="+mn-lt"/>
          <a:ea typeface="+mn-ea"/>
          <a:cs typeface="+mn-cs"/>
        </a:defRPr>
      </a:lvl1pPr>
      <a:lvl2pPr marL="1069340" algn="l" defTabSz="2138045" rtl="0" eaLnBrk="1" latinLnBrk="0" hangingPunct="1">
        <a:defRPr sz="4210" kern="1200">
          <a:solidFill>
            <a:schemeClr val="tx1"/>
          </a:solidFill>
          <a:latin typeface="+mn-lt"/>
          <a:ea typeface="+mn-ea"/>
          <a:cs typeface="+mn-cs"/>
        </a:defRPr>
      </a:lvl2pPr>
      <a:lvl3pPr marL="2138045" algn="l" defTabSz="2138045" rtl="0" eaLnBrk="1" latinLnBrk="0" hangingPunct="1">
        <a:defRPr sz="4210" kern="1200">
          <a:solidFill>
            <a:schemeClr val="tx1"/>
          </a:solidFill>
          <a:latin typeface="+mn-lt"/>
          <a:ea typeface="+mn-ea"/>
          <a:cs typeface="+mn-cs"/>
        </a:defRPr>
      </a:lvl3pPr>
      <a:lvl4pPr marL="3207385" algn="l" defTabSz="2138045" rtl="0" eaLnBrk="1" latinLnBrk="0" hangingPunct="1">
        <a:defRPr sz="4210" kern="1200">
          <a:solidFill>
            <a:schemeClr val="tx1"/>
          </a:solidFill>
          <a:latin typeface="+mn-lt"/>
          <a:ea typeface="+mn-ea"/>
          <a:cs typeface="+mn-cs"/>
        </a:defRPr>
      </a:lvl4pPr>
      <a:lvl5pPr marL="4276725" algn="l" defTabSz="2138045" rtl="0" eaLnBrk="1" latinLnBrk="0" hangingPunct="1">
        <a:defRPr sz="4210" kern="1200">
          <a:solidFill>
            <a:schemeClr val="tx1"/>
          </a:solidFill>
          <a:latin typeface="+mn-lt"/>
          <a:ea typeface="+mn-ea"/>
          <a:cs typeface="+mn-cs"/>
        </a:defRPr>
      </a:lvl5pPr>
      <a:lvl6pPr marL="5346065" algn="l" defTabSz="2138045" rtl="0" eaLnBrk="1" latinLnBrk="0" hangingPunct="1">
        <a:defRPr sz="4210" kern="1200">
          <a:solidFill>
            <a:schemeClr val="tx1"/>
          </a:solidFill>
          <a:latin typeface="+mn-lt"/>
          <a:ea typeface="+mn-ea"/>
          <a:cs typeface="+mn-cs"/>
        </a:defRPr>
      </a:lvl6pPr>
      <a:lvl7pPr marL="6414770" algn="l" defTabSz="2138045" rtl="0" eaLnBrk="1" latinLnBrk="0" hangingPunct="1">
        <a:defRPr sz="4210" kern="1200">
          <a:solidFill>
            <a:schemeClr val="tx1"/>
          </a:solidFill>
          <a:latin typeface="+mn-lt"/>
          <a:ea typeface="+mn-ea"/>
          <a:cs typeface="+mn-cs"/>
        </a:defRPr>
      </a:lvl7pPr>
      <a:lvl8pPr marL="7484110" algn="l" defTabSz="2138045" rtl="0" eaLnBrk="1" latinLnBrk="0" hangingPunct="1">
        <a:defRPr sz="4210" kern="1200">
          <a:solidFill>
            <a:schemeClr val="tx1"/>
          </a:solidFill>
          <a:latin typeface="+mn-lt"/>
          <a:ea typeface="+mn-ea"/>
          <a:cs typeface="+mn-cs"/>
        </a:defRPr>
      </a:lvl8pPr>
      <a:lvl9pPr marL="8553450" algn="l" defTabSz="2138045" rtl="0" eaLnBrk="1" latinLnBrk="0" hangingPunct="1">
        <a:defRPr sz="42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1.xml"/><Relationship Id="rId30" Type="http://schemas.openxmlformats.org/officeDocument/2006/relationships/slideLayout" Target="../slideLayouts/slideLayout12.xml"/><Relationship Id="rId3" Type="http://schemas.openxmlformats.org/officeDocument/2006/relationships/image" Target="../media/image3.png"/><Relationship Id="rId29" Type="http://schemas.openxmlformats.org/officeDocument/2006/relationships/image" Target="../media/image29.png"/><Relationship Id="rId28" Type="http://schemas.openxmlformats.org/officeDocument/2006/relationships/image" Target="../media/image28.pn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png"/><Relationship Id="rId2" Type="http://schemas.openxmlformats.org/officeDocument/2006/relationships/image" Target="../media/image2.jpeg"/><Relationship Id="rId19" Type="http://schemas.openxmlformats.org/officeDocument/2006/relationships/image" Target="../media/image19.png"/><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974814" y="730574"/>
            <a:ext cx="19435120" cy="1753235"/>
          </a:xfrm>
          <a:prstGeom prst="rect">
            <a:avLst/>
          </a:prstGeom>
          <a:noFill/>
        </p:spPr>
        <p:txBody>
          <a:bodyPr wrap="square" rtlCol="0">
            <a:spAutoFit/>
            <a:scene3d>
              <a:camera prst="orthographicFront"/>
              <a:lightRig rig="threePt" dir="t"/>
            </a:scene3d>
          </a:bodyPr>
          <a:p>
            <a:pPr algn="ctr"/>
            <a:r>
              <a:rPr lang="en-US" altLang="zh-CN" sz="5400" b="1" i="1">
                <a:solidFill>
                  <a:schemeClr val="accent1"/>
                </a:solidFill>
                <a:effectLst>
                  <a:outerShdw blurRad="38100" dist="25400" dir="5400000" algn="ctr" rotWithShape="0">
                    <a:srgbClr val="6E747A">
                      <a:alpha val="43000"/>
                    </a:srgbClr>
                  </a:outerShdw>
                </a:effectLst>
              </a:rPr>
              <a:t>AI Educator: Revolutionizing English Reading Comprehension Question Creation for Teachers</a:t>
            </a:r>
            <a:endParaRPr lang="en-US" altLang="zh-CN" sz="5400" b="1" i="1">
              <a:solidFill>
                <a:schemeClr val="accent1"/>
              </a:solidFill>
              <a:effectLst>
                <a:outerShdw blurRad="38100" dist="25400" dir="5400000" algn="ctr" rotWithShape="0">
                  <a:srgbClr val="6E747A">
                    <a:alpha val="43000"/>
                  </a:srgbClr>
                </a:outerShdw>
              </a:effectLst>
            </a:endParaRPr>
          </a:p>
        </p:txBody>
      </p:sp>
      <p:sp>
        <p:nvSpPr>
          <p:cNvPr id="27" name="文本框 26"/>
          <p:cNvSpPr txBox="1"/>
          <p:nvPr/>
        </p:nvSpPr>
        <p:spPr>
          <a:xfrm>
            <a:off x="3138170" y="2585720"/>
            <a:ext cx="15107285" cy="829945"/>
          </a:xfrm>
          <a:prstGeom prst="rect">
            <a:avLst/>
          </a:prstGeom>
          <a:noFill/>
        </p:spPr>
        <p:txBody>
          <a:bodyPr wrap="square" rtlCol="0">
            <a:spAutoFit/>
          </a:bodyPr>
          <a:p>
            <a:pPr algn="ctr"/>
            <a:r>
              <a:rPr lang="en-US" altLang="zh-CN" sz="2400" b="1" i="1"/>
              <a:t> Group 43 Project Member :  </a:t>
            </a:r>
            <a:r>
              <a:rPr lang="en-US" altLang="zh-CN" sz="2400" b="1" i="1">
                <a:sym typeface="+mn-ea"/>
              </a:rPr>
              <a:t>Yongtai Li  2144072   Zichen Qiu 2252705   Xu Chen 2257453   Sirui Zhang 1929648</a:t>
            </a:r>
            <a:endParaRPr lang="en-US" altLang="zh-CN" sz="2400" b="1" i="1">
              <a:sym typeface="+mn-ea"/>
            </a:endParaRPr>
          </a:p>
          <a:p>
            <a:pPr algn="ctr"/>
            <a:r>
              <a:rPr lang="en-US" altLang="zh-CN" sz="2400" b="1" i="1"/>
              <a:t>Module Name: CPT208 Human-Centric Computing</a:t>
            </a:r>
            <a:endParaRPr lang="en-US" altLang="zh-CN" sz="2400" b="1" i="1"/>
          </a:p>
        </p:txBody>
      </p:sp>
      <p:sp>
        <p:nvSpPr>
          <p:cNvPr id="28" name="文本框 27"/>
          <p:cNvSpPr txBox="1"/>
          <p:nvPr/>
        </p:nvSpPr>
        <p:spPr>
          <a:xfrm>
            <a:off x="368995" y="3663781"/>
            <a:ext cx="7188550" cy="768350"/>
          </a:xfrm>
          <a:prstGeom prst="rect">
            <a:avLst/>
          </a:prstGeom>
          <a:solidFill>
            <a:schemeClr val="accent5">
              <a:lumMod val="20000"/>
              <a:lumOff val="80000"/>
            </a:schemeClr>
          </a:solidFill>
          <a:ln>
            <a:noFill/>
          </a:ln>
        </p:spPr>
        <p:txBody>
          <a:bodyPr wrap="square" rtlCol="0">
            <a:spAutoFit/>
          </a:bodyPr>
          <a:p>
            <a:r>
              <a:rPr lang="en-US" altLang="zh-CN" sz="4400" b="1" i="1"/>
              <a:t>Abstract</a:t>
            </a:r>
            <a:endParaRPr lang="en-US" altLang="zh-CN" sz="4400" b="1" i="1"/>
          </a:p>
        </p:txBody>
      </p:sp>
      <p:sp>
        <p:nvSpPr>
          <p:cNvPr id="35" name="文本框 34"/>
          <p:cNvSpPr txBox="1"/>
          <p:nvPr/>
        </p:nvSpPr>
        <p:spPr>
          <a:xfrm>
            <a:off x="368935" y="4540885"/>
            <a:ext cx="7188200" cy="2172970"/>
          </a:xfrm>
          <a:prstGeom prst="rect">
            <a:avLst/>
          </a:prstGeom>
          <a:noFill/>
          <a:ln>
            <a:solidFill>
              <a:schemeClr val="accent1"/>
            </a:solidFill>
          </a:ln>
        </p:spPr>
        <p:txBody>
          <a:bodyPr wrap="square" rtlCol="0">
            <a:noAutofit/>
          </a:bodyPr>
          <a:p>
            <a:r>
              <a:rPr lang="en-US" altLang="zh-CN" sz="1600" i="1"/>
              <a:t>This paper presents the development project of an English learning application. The app has implemented basic functions such as login, favorites, bookshelf management, and can generate reading materials and question answers according to user settings. However, the project has limitations such as poor accuracy of the question - answering module, insufficient refinement of customization, and room for performance improvement. In the future, plans include optimizing the question - answering algorithm, improving customization, enhancing performance, and adding social sharing features to promote collaborative learning.​</a:t>
            </a:r>
            <a:endParaRPr lang="en-US" altLang="zh-CN" sz="1600" i="1"/>
          </a:p>
          <a:p>
            <a:endParaRPr lang="en-US" altLang="zh-CN" sz="1600" i="1"/>
          </a:p>
        </p:txBody>
      </p:sp>
      <p:sp>
        <p:nvSpPr>
          <p:cNvPr id="36" name="文本框 35"/>
          <p:cNvSpPr txBox="1"/>
          <p:nvPr/>
        </p:nvSpPr>
        <p:spPr>
          <a:xfrm>
            <a:off x="8116570" y="3663950"/>
            <a:ext cx="13035280" cy="768350"/>
          </a:xfrm>
          <a:prstGeom prst="rect">
            <a:avLst/>
          </a:prstGeom>
          <a:solidFill>
            <a:schemeClr val="accent5">
              <a:lumMod val="20000"/>
              <a:lumOff val="80000"/>
            </a:schemeClr>
          </a:solidFill>
          <a:ln>
            <a:noFill/>
          </a:ln>
        </p:spPr>
        <p:txBody>
          <a:bodyPr wrap="square" rtlCol="0">
            <a:spAutoFit/>
          </a:bodyPr>
          <a:p>
            <a:r>
              <a:rPr lang="en-US" altLang="zh-CN" sz="4400" b="1" i="1"/>
              <a:t>Introduction and  Problem Statement</a:t>
            </a:r>
            <a:endParaRPr lang="en-US" altLang="zh-CN" sz="4400" b="1" i="1"/>
          </a:p>
        </p:txBody>
      </p:sp>
      <p:sp>
        <p:nvSpPr>
          <p:cNvPr id="38" name="文本框 37"/>
          <p:cNvSpPr txBox="1"/>
          <p:nvPr/>
        </p:nvSpPr>
        <p:spPr>
          <a:xfrm>
            <a:off x="8118475" y="10135870"/>
            <a:ext cx="13029565" cy="5001895"/>
          </a:xfrm>
          <a:prstGeom prst="rect">
            <a:avLst/>
          </a:prstGeom>
          <a:noFill/>
          <a:ln>
            <a:solidFill>
              <a:schemeClr val="accent1"/>
            </a:solidFill>
          </a:ln>
        </p:spPr>
        <p:txBody>
          <a:bodyPr wrap="square" rtlCol="0">
            <a:noAutofit/>
          </a:bodyPr>
          <a:p>
            <a:r>
              <a:rPr lang="en-US" altLang="zh-CN" sz="2400" b="1" i="1">
                <a:sym typeface="+mn-ea"/>
              </a:rPr>
              <a:t>Target Users:  </a:t>
            </a:r>
            <a:r>
              <a:rPr lang="en-US" altLang="zh-CN" i="1"/>
              <a:t>English teachers in various educational institutions, including primary schools, middle schools, and high schools.</a:t>
            </a:r>
            <a:endParaRPr lang="en-US" altLang="zh-CN" i="1"/>
          </a:p>
          <a:p>
            <a:r>
              <a:rPr lang="en-US" altLang="zh-CN" sz="2400" b="1" i="1"/>
              <a:t>Data analysis to obtain key requirements:(from Requirement Sections)</a:t>
            </a:r>
            <a:endParaRPr lang="en-US" altLang="zh-CN" sz="2400" b="1" i="1"/>
          </a:p>
          <a:p>
            <a:r>
              <a:rPr lang="en-US" altLang="zh-CN" b="1" i="1"/>
              <a:t>Iteration 1  ----</a:t>
            </a:r>
            <a:r>
              <a:rPr lang="en-US" altLang="zh-CN" b="1" i="1">
                <a:sym typeface="+mn-ea"/>
              </a:rPr>
              <a:t>Time Efficiency: </a:t>
            </a:r>
            <a:r>
              <a:rPr lang="en-US" altLang="zh-CN" i="1">
                <a:sym typeface="+mn-ea"/>
              </a:rPr>
              <a:t>Teachers often have a heavy workload, juggling multiple classes and lesson preparations. Manually creating reading comprehension questions, grammar exercises, and vocabulary quizzes is extremely time consuming. They need a tool that can generate high quality questions in a fraction of the time it currently takes them. </a:t>
            </a:r>
            <a:r>
              <a:rPr lang="en-US" altLang="zh-CN" b="1" i="1">
                <a:sym typeface="+mn-ea"/>
              </a:rPr>
              <a:t>----Customization:</a:t>
            </a:r>
            <a:r>
              <a:rPr lang="en-US" altLang="zh-CN" i="1">
                <a:sym typeface="+mn-ea"/>
              </a:rPr>
              <a:t> Every classroom has a diverse range of students with different proficiency levels and learning needs. Teachers require a tool that allows them to customize questions according to specific teaching objectives, student abilities, and curriculum standards.</a:t>
            </a:r>
            <a:endParaRPr lang="en-US" altLang="zh-CN" i="1">
              <a:sym typeface="+mn-ea"/>
            </a:endParaRPr>
          </a:p>
          <a:p>
            <a:r>
              <a:rPr lang="en-US" altLang="zh-CN" b="1" i="1"/>
              <a:t>Iteration 2 ---- Mobile App Preference: </a:t>
            </a:r>
            <a:r>
              <a:rPr lang="en-US" altLang="zh-CN" i="1"/>
              <a:t>As teachers are often on - the - go, either moving between classrooms, attending meetings, or working from home, a web - based tool may not always be convenient. A mobile app would offer them the flexibility to access and use the question - generation tool at any time, without the need for a stable internet connection in all scenarios (if the app has some offline capabilities). It also allows for quicker access compared to opening a web browser and navigating to a specific website.</a:t>
            </a:r>
            <a:endParaRPr lang="en-US" altLang="zh-CN" i="1"/>
          </a:p>
          <a:p>
            <a:r>
              <a:rPr lang="en-US" altLang="zh-CN" b="1" i="1"/>
              <a:t>Iteration 3 ---- History Record:</a:t>
            </a:r>
            <a:r>
              <a:rPr lang="en-US" altLang="zh-CN" i="1"/>
              <a:t> Teachers may want to keep track of the questions they have previously generated. </a:t>
            </a:r>
            <a:r>
              <a:rPr lang="en-US" altLang="zh-CN" b="1" i="1"/>
              <a:t>----Favorite Feature: </a:t>
            </a:r>
            <a:r>
              <a:rPr lang="en-US" altLang="zh-CN" i="1"/>
              <a:t>allows them to mark these questions for easy access later. </a:t>
            </a:r>
            <a:r>
              <a:rPr lang="en-US" altLang="zh-CN" b="1" i="1"/>
              <a:t>----Print Function:</a:t>
            </a:r>
            <a:r>
              <a:rPr lang="en-US" altLang="zh-CN" i="1"/>
              <a:t> In many educational settings, printed materials are still the norm. Teachers need the ability to print out the generated questions, along with answer keys if applicable.</a:t>
            </a:r>
            <a:r>
              <a:rPr lang="en-US" altLang="zh-CN" b="1" i="1"/>
              <a:t> ----Recommended and Popular Questions:</a:t>
            </a:r>
            <a:r>
              <a:rPr lang="en-US" altLang="zh-CN" i="1"/>
              <a:t> To inspire and assist teachers in creating better questions, they would benefit from seeing what other educators consider to be effective questions.</a:t>
            </a:r>
            <a:endParaRPr lang="en-US" altLang="zh-CN" i="1"/>
          </a:p>
        </p:txBody>
      </p:sp>
      <p:sp>
        <p:nvSpPr>
          <p:cNvPr id="61" name="文本框 60"/>
          <p:cNvSpPr txBox="1"/>
          <p:nvPr/>
        </p:nvSpPr>
        <p:spPr>
          <a:xfrm>
            <a:off x="8103235" y="9260205"/>
            <a:ext cx="13035280" cy="768350"/>
          </a:xfrm>
          <a:prstGeom prst="rect">
            <a:avLst/>
          </a:prstGeom>
          <a:solidFill>
            <a:schemeClr val="accent5">
              <a:lumMod val="20000"/>
              <a:lumOff val="80000"/>
            </a:schemeClr>
          </a:solidFill>
          <a:ln>
            <a:noFill/>
          </a:ln>
        </p:spPr>
        <p:txBody>
          <a:bodyPr wrap="square" rtlCol="0">
            <a:spAutoFit/>
          </a:bodyPr>
          <a:p>
            <a:r>
              <a:rPr lang="en-US" altLang="zh-CN" sz="4400" b="1" i="1"/>
              <a:t>Design and Methodology</a:t>
            </a:r>
            <a:endParaRPr lang="en-US" altLang="zh-CN" sz="4400" b="1" i="1"/>
          </a:p>
        </p:txBody>
      </p:sp>
      <p:sp>
        <p:nvSpPr>
          <p:cNvPr id="62" name="文本框 61"/>
          <p:cNvSpPr txBox="1"/>
          <p:nvPr/>
        </p:nvSpPr>
        <p:spPr>
          <a:xfrm>
            <a:off x="8116570" y="4667885"/>
            <a:ext cx="13035280" cy="4522470"/>
          </a:xfrm>
          <a:prstGeom prst="rect">
            <a:avLst/>
          </a:prstGeom>
          <a:noFill/>
          <a:ln>
            <a:solidFill>
              <a:schemeClr val="accent1"/>
            </a:solidFill>
          </a:ln>
        </p:spPr>
        <p:txBody>
          <a:bodyPr wrap="square" rtlCol="0">
            <a:noAutofit/>
          </a:bodyPr>
          <a:p>
            <a:r>
              <a:rPr lang="en-US" altLang="zh-CN" sz="2400" b="1" i="1"/>
              <a:t>Topics (Generative AI in X ) : </a:t>
            </a:r>
            <a:endParaRPr lang="en-US" altLang="zh-CN" sz="2400" b="1" i="1"/>
          </a:p>
          <a:p>
            <a:r>
              <a:rPr lang="en-US" altLang="zh-CN" sz="2000" i="1"/>
              <a:t>The domain is </a:t>
            </a:r>
            <a:r>
              <a:rPr lang="en-US" altLang="zh-CN" sz="2000" b="1" i="1"/>
              <a:t>English language education</a:t>
            </a:r>
            <a:r>
              <a:rPr lang="en-US" altLang="zh-CN" sz="2000" i="1"/>
              <a:t>, specifically focusing on the teaching process of English reading comprehension in educational institutions. </a:t>
            </a:r>
            <a:endParaRPr lang="en-US" altLang="zh-CN" sz="2000" i="1"/>
          </a:p>
          <a:p>
            <a:r>
              <a:rPr lang="en-US" altLang="zh-CN" sz="2400" b="1" i="1"/>
              <a:t>Specific Problem and its importance: </a:t>
            </a:r>
            <a:endParaRPr lang="en-US" altLang="zh-CN" sz="2400" b="1" i="1"/>
          </a:p>
          <a:p>
            <a:r>
              <a:rPr lang="en-US" altLang="zh-CN" i="1"/>
              <a:t>English teachers often face the challenge of creating high - quality reading comprehension questions. Manually generating such questions is a time - consuming task. Teachers need to search for appropriate reading materials, design questions that test different cognitive levels, and ensure the questions are relevant to the curriculum and the students' proficiency levels. This process can be extremely labor - intensive [1], especially when teachers have to prepare multiple sets of questions for different classes or assessment purposes.​ Well - designed questions can effectively assess students' understanding of the text, promote critical thinking, and guide students to improve their reading skills. </a:t>
            </a:r>
            <a:r>
              <a:rPr lang="en-US" altLang="zh-CN" b="1" i="1"/>
              <a:t> (Go to the Requirements section to show your evidence)</a:t>
            </a:r>
            <a:endParaRPr lang="en-US" altLang="zh-CN" b="1" i="1"/>
          </a:p>
          <a:p>
            <a:r>
              <a:rPr lang="en-US" altLang="zh-CN" sz="2400" b="1" i="1"/>
              <a:t>Relation to Human - Centric Computing:</a:t>
            </a:r>
            <a:endParaRPr lang="en-US" altLang="zh-CN" sz="2400" b="1" i="1"/>
          </a:p>
          <a:p>
            <a:r>
              <a:rPr lang="en-US" altLang="zh-CN" i="1"/>
              <a:t>The project takes HCC as its methodological cornerstone, constructing a "tools as extensions" human-computer collaboration through the path of "explicit identification of user needs </a:t>
            </a:r>
            <a:r>
              <a:rPr lang="en-US" altLang="en-US" i="1"/>
              <a:t>→</a:t>
            </a:r>
            <a:r>
              <a:rPr lang="en-US" altLang="zh-CN" i="1"/>
              <a:t> cognitive alignment of interaction design </a:t>
            </a:r>
            <a:r>
              <a:rPr lang="en-US" altLang="en-US" i="1"/>
              <a:t>→</a:t>
            </a:r>
            <a:r>
              <a:rPr lang="en-US" altLang="zh-CN" i="1"/>
              <a:t> value-added empowerment through technology". This design not only meets teachers' efficiency needs but also enhances their professional development needs, ultimately aiming for the optimization of an educational ecosystem centered on teachers and further on students.</a:t>
            </a:r>
            <a:endParaRPr lang="en-US" altLang="zh-CN" i="1"/>
          </a:p>
        </p:txBody>
      </p:sp>
      <p:pic>
        <p:nvPicPr>
          <p:cNvPr id="63" name="图片 62" descr="微信截图_20250406124956"/>
          <p:cNvPicPr>
            <a:picLocks noChangeAspect="1"/>
          </p:cNvPicPr>
          <p:nvPr/>
        </p:nvPicPr>
        <p:blipFill>
          <a:blip r:embed="rId1"/>
          <a:stretch>
            <a:fillRect/>
          </a:stretch>
        </p:blipFill>
        <p:spPr>
          <a:xfrm>
            <a:off x="16828770" y="14503400"/>
            <a:ext cx="4170045" cy="1813560"/>
          </a:xfrm>
          <a:prstGeom prst="rect">
            <a:avLst/>
          </a:prstGeom>
        </p:spPr>
      </p:pic>
      <p:pic>
        <p:nvPicPr>
          <p:cNvPr id="64" name="图片 63" descr="微信截图_20250406120548"/>
          <p:cNvPicPr>
            <a:picLocks noChangeAspect="1"/>
          </p:cNvPicPr>
          <p:nvPr/>
        </p:nvPicPr>
        <p:blipFill>
          <a:blip r:embed="rId2"/>
          <a:stretch>
            <a:fillRect/>
          </a:stretch>
        </p:blipFill>
        <p:spPr>
          <a:xfrm>
            <a:off x="12218035" y="17911445"/>
            <a:ext cx="3658870" cy="2582545"/>
          </a:xfrm>
          <a:prstGeom prst="rect">
            <a:avLst/>
          </a:prstGeom>
        </p:spPr>
      </p:pic>
      <p:pic>
        <p:nvPicPr>
          <p:cNvPr id="65" name="图片 64" descr="prototype"/>
          <p:cNvPicPr>
            <a:picLocks noChangeAspect="1"/>
          </p:cNvPicPr>
          <p:nvPr/>
        </p:nvPicPr>
        <p:blipFill>
          <a:blip r:embed="rId3"/>
          <a:stretch>
            <a:fillRect/>
          </a:stretch>
        </p:blipFill>
        <p:spPr>
          <a:xfrm>
            <a:off x="8103235" y="18063845"/>
            <a:ext cx="3390900" cy="2393315"/>
          </a:xfrm>
          <a:prstGeom prst="rect">
            <a:avLst/>
          </a:prstGeom>
        </p:spPr>
      </p:pic>
      <p:pic>
        <p:nvPicPr>
          <p:cNvPr id="2" name="图片 1" descr="微信图片_20250406135623"/>
          <p:cNvPicPr>
            <a:picLocks noChangeAspect="1"/>
          </p:cNvPicPr>
          <p:nvPr/>
        </p:nvPicPr>
        <p:blipFill>
          <a:blip r:embed="rId4"/>
          <a:srcRect l="11074" b="46469"/>
          <a:stretch>
            <a:fillRect/>
          </a:stretch>
        </p:blipFill>
        <p:spPr>
          <a:xfrm>
            <a:off x="17295495" y="16685260"/>
            <a:ext cx="3382010" cy="1527175"/>
          </a:xfrm>
          <a:prstGeom prst="rect">
            <a:avLst/>
          </a:prstGeom>
        </p:spPr>
      </p:pic>
      <p:sp>
        <p:nvSpPr>
          <p:cNvPr id="3" name="文本框 2"/>
          <p:cNvSpPr txBox="1"/>
          <p:nvPr/>
        </p:nvSpPr>
        <p:spPr>
          <a:xfrm>
            <a:off x="9053830" y="20457160"/>
            <a:ext cx="1489710" cy="418465"/>
          </a:xfrm>
          <a:prstGeom prst="rect">
            <a:avLst/>
          </a:prstGeom>
        </p:spPr>
        <p:txBody>
          <a:bodyPr>
            <a:noAutofit/>
            <a:extLst>
              <a:ext uri="{4A0BC546-FE56-4ADE-93B0-CB8AF2F6F144}">
                <wpsdc:textFrameExt xmlns:wpsdc="http://www.wps.cn/officeDocument/2022/drawingmlCustomData" type="text"/>
              </a:ext>
            </a:extLst>
          </a:bodyPr>
          <a:p>
            <a:pPr algn="l"/>
            <a:r>
              <a:rPr lang="en-US" altLang="zh-CN" b="1" i="1">
                <a:latin typeface="Arial" panose="020B0604020202020204" pitchFamily="34" charset="0"/>
                <a:ea typeface="微软雅黑" panose="020B0503020204020204" charset="-122"/>
              </a:rPr>
              <a:t>Iteration 1</a:t>
            </a:r>
            <a:endParaRPr lang="en-US" altLang="zh-CN" b="1" i="1">
              <a:latin typeface="Arial" panose="020B0604020202020204" pitchFamily="34" charset="0"/>
              <a:ea typeface="微软雅黑" panose="020B0503020204020204" charset="-122"/>
            </a:endParaRPr>
          </a:p>
        </p:txBody>
      </p:sp>
      <p:sp>
        <p:nvSpPr>
          <p:cNvPr id="4" name="文本框 3"/>
          <p:cNvSpPr txBox="1"/>
          <p:nvPr/>
        </p:nvSpPr>
        <p:spPr>
          <a:xfrm>
            <a:off x="8033385" y="20980400"/>
            <a:ext cx="13048615" cy="768350"/>
          </a:xfrm>
          <a:prstGeom prst="rect">
            <a:avLst/>
          </a:prstGeom>
          <a:solidFill>
            <a:schemeClr val="accent5">
              <a:lumMod val="20000"/>
              <a:lumOff val="80000"/>
            </a:schemeClr>
          </a:solidFill>
          <a:ln>
            <a:noFill/>
          </a:ln>
        </p:spPr>
        <p:txBody>
          <a:bodyPr wrap="square" rtlCol="0">
            <a:spAutoFit/>
          </a:bodyPr>
          <a:p>
            <a:r>
              <a:rPr lang="en-US" altLang="zh-CN" sz="4400" b="1" i="1"/>
              <a:t>Implementation and Outcomes:</a:t>
            </a:r>
            <a:endParaRPr lang="en-US" altLang="zh-CN" sz="4400" b="1" i="1"/>
          </a:p>
        </p:txBody>
      </p:sp>
      <p:sp>
        <p:nvSpPr>
          <p:cNvPr id="5" name="文本框 4"/>
          <p:cNvSpPr txBox="1"/>
          <p:nvPr/>
        </p:nvSpPr>
        <p:spPr>
          <a:xfrm>
            <a:off x="13191490" y="20599400"/>
            <a:ext cx="1388110" cy="418465"/>
          </a:xfrm>
          <a:prstGeom prst="rect">
            <a:avLst/>
          </a:prstGeom>
        </p:spPr>
        <p:txBody>
          <a:bodyPr>
            <a:noAutofit/>
            <a:extLst>
              <a:ext uri="{4A0BC546-FE56-4ADE-93B0-CB8AF2F6F144}">
                <wpsdc:textFrameExt xmlns:wpsdc="http://www.wps.cn/officeDocument/2022/drawingmlCustomData" type="text"/>
              </a:ext>
            </a:extLst>
          </a:bodyPr>
          <a:p>
            <a:pPr algn="l"/>
            <a:r>
              <a:rPr lang="en-US" altLang="zh-CN" b="1" i="1">
                <a:latin typeface="Arial" panose="020B0604020202020204" pitchFamily="34" charset="0"/>
                <a:ea typeface="微软雅黑" panose="020B0503020204020204" charset="-122"/>
              </a:rPr>
              <a:t>Iteration 2</a:t>
            </a:r>
            <a:endParaRPr lang="en-US" altLang="zh-CN" b="1" i="1">
              <a:latin typeface="Arial" panose="020B0604020202020204" pitchFamily="34" charset="0"/>
              <a:ea typeface="微软雅黑" panose="020B0503020204020204" charset="-122"/>
            </a:endParaRPr>
          </a:p>
        </p:txBody>
      </p:sp>
      <p:sp>
        <p:nvSpPr>
          <p:cNvPr id="6" name="文本框 5"/>
          <p:cNvSpPr txBox="1"/>
          <p:nvPr/>
        </p:nvSpPr>
        <p:spPr>
          <a:xfrm>
            <a:off x="8103235" y="15137765"/>
            <a:ext cx="8556625" cy="2491740"/>
          </a:xfrm>
          <a:prstGeom prst="rect">
            <a:avLst/>
          </a:prstGeom>
          <a:noFill/>
          <a:ln>
            <a:solidFill>
              <a:schemeClr val="accent1"/>
            </a:solidFill>
          </a:ln>
        </p:spPr>
        <p:txBody>
          <a:bodyPr wrap="square" rtlCol="0">
            <a:noAutofit/>
          </a:bodyPr>
          <a:p>
            <a:r>
              <a:rPr lang="en-US" altLang="zh-CN" sz="2400" b="1" i="1"/>
              <a:t>Design Process :</a:t>
            </a:r>
            <a:r>
              <a:rPr lang="en-US" altLang="zh-CN" sz="2000" i="1"/>
              <a:t> </a:t>
            </a:r>
            <a:r>
              <a:rPr lang="en-US" altLang="zh-CN" i="1"/>
              <a:t> Each iteration follows a three - step process:</a:t>
            </a:r>
            <a:endParaRPr lang="en-US" altLang="zh-CN" i="1"/>
          </a:p>
          <a:p>
            <a:r>
              <a:rPr lang="en-US" altLang="zh-CN" b="1" i="1"/>
              <a:t>1 Discovering requirements &amp; Designing alternatives:</a:t>
            </a:r>
            <a:r>
              <a:rPr lang="en-US" altLang="zh-CN" i="1"/>
              <a:t> Choose one of the requirements found in discovery that meets it in designing alternatives and achieve the design in a conceptual way.</a:t>
            </a:r>
            <a:endParaRPr lang="en-US" altLang="zh-CN" i="1"/>
          </a:p>
          <a:p>
            <a:r>
              <a:rPr lang="en-US" altLang="zh-CN" b="1" i="1"/>
              <a:t>2 Prototyping:</a:t>
            </a:r>
            <a:r>
              <a:rPr lang="en-US" altLang="zh-CN" i="1"/>
              <a:t> Realize alternative design through demonstration video or code to facilitate the display effect to target users. </a:t>
            </a:r>
            <a:endParaRPr lang="en-US" altLang="zh-CN" i="1"/>
          </a:p>
          <a:p>
            <a:r>
              <a:rPr lang="en-US" altLang="zh-CN" b="1" i="1"/>
              <a:t>3 Evaluating:</a:t>
            </a:r>
            <a:r>
              <a:rPr lang="en-US" altLang="zh-CN" i="1"/>
              <a:t> Evaluation through prototype, and heuristic evaluation, interview, and other evaluation methods are used. Improvement will be made in the next iteration.</a:t>
            </a:r>
            <a:endParaRPr lang="en-US" altLang="zh-CN" i="1"/>
          </a:p>
        </p:txBody>
      </p:sp>
      <p:sp>
        <p:nvSpPr>
          <p:cNvPr id="8" name="文本框 7"/>
          <p:cNvSpPr txBox="1"/>
          <p:nvPr/>
        </p:nvSpPr>
        <p:spPr>
          <a:xfrm>
            <a:off x="16870680" y="16316960"/>
            <a:ext cx="4281170" cy="368300"/>
          </a:xfrm>
          <a:prstGeom prst="rect">
            <a:avLst/>
          </a:prstGeom>
          <a:noFill/>
        </p:spPr>
        <p:txBody>
          <a:bodyPr wrap="square" rtlCol="0">
            <a:spAutoFit/>
          </a:bodyPr>
          <a:p>
            <a:pPr algn="ctr"/>
            <a:r>
              <a:rPr lang="en-US" altLang="zh-CN" i="1"/>
              <a:t>Iteration Design LIfecycle model</a:t>
            </a:r>
            <a:endParaRPr lang="en-US" altLang="zh-CN" i="1"/>
          </a:p>
        </p:txBody>
      </p:sp>
      <p:sp>
        <p:nvSpPr>
          <p:cNvPr id="9" name="文本框 8"/>
          <p:cNvSpPr txBox="1"/>
          <p:nvPr/>
        </p:nvSpPr>
        <p:spPr>
          <a:xfrm>
            <a:off x="16929735" y="18212435"/>
            <a:ext cx="4281170" cy="368300"/>
          </a:xfrm>
          <a:prstGeom prst="rect">
            <a:avLst/>
          </a:prstGeom>
          <a:noFill/>
        </p:spPr>
        <p:txBody>
          <a:bodyPr wrap="square" rtlCol="0">
            <a:spAutoFit/>
          </a:bodyPr>
          <a:p>
            <a:pPr algn="ctr"/>
            <a:r>
              <a:rPr lang="en-US" altLang="zh-CN" i="1"/>
              <a:t>Teamwork attendance</a:t>
            </a:r>
            <a:endParaRPr lang="en-US" altLang="zh-CN" i="1"/>
          </a:p>
        </p:txBody>
      </p:sp>
      <p:sp>
        <p:nvSpPr>
          <p:cNvPr id="10" name="文本框 9"/>
          <p:cNvSpPr txBox="1"/>
          <p:nvPr/>
        </p:nvSpPr>
        <p:spPr>
          <a:xfrm>
            <a:off x="8103235" y="17661255"/>
            <a:ext cx="6298565" cy="460375"/>
          </a:xfrm>
          <a:prstGeom prst="rect">
            <a:avLst/>
          </a:prstGeom>
          <a:noFill/>
        </p:spPr>
        <p:txBody>
          <a:bodyPr wrap="square" rtlCol="0">
            <a:spAutoFit/>
          </a:bodyPr>
          <a:p>
            <a:r>
              <a:rPr lang="en-US" altLang="zh-CN" sz="2400" b="1" i="1"/>
              <a:t>Design Alternatives:</a:t>
            </a:r>
            <a:endParaRPr lang="en-US" altLang="zh-CN" sz="2400" b="1" i="1"/>
          </a:p>
        </p:txBody>
      </p:sp>
      <p:pic>
        <p:nvPicPr>
          <p:cNvPr id="7" name="图片 6" descr="微信截图_20250406125410"/>
          <p:cNvPicPr>
            <a:picLocks noChangeAspect="1"/>
          </p:cNvPicPr>
          <p:nvPr/>
        </p:nvPicPr>
        <p:blipFill>
          <a:blip r:embed="rId5"/>
          <a:stretch>
            <a:fillRect/>
          </a:stretch>
        </p:blipFill>
        <p:spPr>
          <a:xfrm>
            <a:off x="14901545" y="21922105"/>
            <a:ext cx="1024890" cy="1818640"/>
          </a:xfrm>
          <a:prstGeom prst="rect">
            <a:avLst/>
          </a:prstGeom>
        </p:spPr>
      </p:pic>
      <p:pic>
        <p:nvPicPr>
          <p:cNvPr id="11" name="图片 10" descr="微信截图_20250406125427"/>
          <p:cNvPicPr>
            <a:picLocks noChangeAspect="1"/>
          </p:cNvPicPr>
          <p:nvPr/>
        </p:nvPicPr>
        <p:blipFill>
          <a:blip r:embed="rId6"/>
          <a:stretch>
            <a:fillRect/>
          </a:stretch>
        </p:blipFill>
        <p:spPr>
          <a:xfrm>
            <a:off x="13836015" y="21922105"/>
            <a:ext cx="991235" cy="1833245"/>
          </a:xfrm>
          <a:prstGeom prst="rect">
            <a:avLst/>
          </a:prstGeom>
        </p:spPr>
      </p:pic>
      <p:pic>
        <p:nvPicPr>
          <p:cNvPr id="12" name="图片 11" descr="微信截图_20250406142618"/>
          <p:cNvPicPr>
            <a:picLocks noChangeAspect="1"/>
          </p:cNvPicPr>
          <p:nvPr/>
        </p:nvPicPr>
        <p:blipFill>
          <a:blip r:embed="rId7"/>
          <a:stretch>
            <a:fillRect/>
          </a:stretch>
        </p:blipFill>
        <p:spPr>
          <a:xfrm>
            <a:off x="12638405" y="21922105"/>
            <a:ext cx="1127760" cy="1840865"/>
          </a:xfrm>
          <a:prstGeom prst="rect">
            <a:avLst/>
          </a:prstGeom>
        </p:spPr>
      </p:pic>
      <p:pic>
        <p:nvPicPr>
          <p:cNvPr id="13" name="图片 12" descr="微信截图_20250406142833"/>
          <p:cNvPicPr>
            <a:picLocks noChangeAspect="1"/>
          </p:cNvPicPr>
          <p:nvPr/>
        </p:nvPicPr>
        <p:blipFill>
          <a:blip r:embed="rId8"/>
          <a:stretch>
            <a:fillRect/>
          </a:stretch>
        </p:blipFill>
        <p:spPr>
          <a:xfrm>
            <a:off x="10316210" y="21910040"/>
            <a:ext cx="1121410" cy="1851025"/>
          </a:xfrm>
          <a:prstGeom prst="rect">
            <a:avLst/>
          </a:prstGeom>
        </p:spPr>
      </p:pic>
      <p:pic>
        <p:nvPicPr>
          <p:cNvPr id="14" name="图片 13" descr="微信截图_20250406142849"/>
          <p:cNvPicPr>
            <a:picLocks noChangeAspect="1"/>
          </p:cNvPicPr>
          <p:nvPr/>
        </p:nvPicPr>
        <p:blipFill>
          <a:blip r:embed="rId9"/>
          <a:stretch>
            <a:fillRect/>
          </a:stretch>
        </p:blipFill>
        <p:spPr>
          <a:xfrm>
            <a:off x="11561445" y="21910040"/>
            <a:ext cx="1007110" cy="1852930"/>
          </a:xfrm>
          <a:prstGeom prst="rect">
            <a:avLst/>
          </a:prstGeom>
        </p:spPr>
      </p:pic>
      <p:pic>
        <p:nvPicPr>
          <p:cNvPr id="15" name="图片 14" descr="微信截图_20250406142908"/>
          <p:cNvPicPr>
            <a:picLocks noChangeAspect="1"/>
          </p:cNvPicPr>
          <p:nvPr/>
        </p:nvPicPr>
        <p:blipFill>
          <a:blip r:embed="rId10"/>
          <a:stretch>
            <a:fillRect/>
          </a:stretch>
        </p:blipFill>
        <p:spPr>
          <a:xfrm>
            <a:off x="16046450" y="21922740"/>
            <a:ext cx="979805" cy="1840230"/>
          </a:xfrm>
          <a:prstGeom prst="rect">
            <a:avLst/>
          </a:prstGeom>
        </p:spPr>
      </p:pic>
      <p:pic>
        <p:nvPicPr>
          <p:cNvPr id="16" name="图片 15" descr="微信截图_20250406142928"/>
          <p:cNvPicPr>
            <a:picLocks noChangeAspect="1"/>
          </p:cNvPicPr>
          <p:nvPr/>
        </p:nvPicPr>
        <p:blipFill>
          <a:blip r:embed="rId11"/>
          <a:stretch>
            <a:fillRect/>
          </a:stretch>
        </p:blipFill>
        <p:spPr>
          <a:xfrm>
            <a:off x="17129125" y="21930360"/>
            <a:ext cx="945515" cy="1832610"/>
          </a:xfrm>
          <a:prstGeom prst="rect">
            <a:avLst/>
          </a:prstGeom>
        </p:spPr>
      </p:pic>
      <p:pic>
        <p:nvPicPr>
          <p:cNvPr id="17" name="图片 16" descr="微信截图_20250406125345"/>
          <p:cNvPicPr>
            <a:picLocks noChangeAspect="1"/>
          </p:cNvPicPr>
          <p:nvPr/>
        </p:nvPicPr>
        <p:blipFill>
          <a:blip r:embed="rId12"/>
          <a:stretch>
            <a:fillRect/>
          </a:stretch>
        </p:blipFill>
        <p:spPr>
          <a:xfrm>
            <a:off x="8033385" y="21915755"/>
            <a:ext cx="1089025" cy="1845310"/>
          </a:xfrm>
          <a:prstGeom prst="rect">
            <a:avLst/>
          </a:prstGeom>
        </p:spPr>
      </p:pic>
      <p:pic>
        <p:nvPicPr>
          <p:cNvPr id="18" name="图片 17" descr="微信截图_20250406125359"/>
          <p:cNvPicPr>
            <a:picLocks noChangeAspect="1"/>
          </p:cNvPicPr>
          <p:nvPr/>
        </p:nvPicPr>
        <p:blipFill>
          <a:blip r:embed="rId13"/>
          <a:stretch>
            <a:fillRect/>
          </a:stretch>
        </p:blipFill>
        <p:spPr>
          <a:xfrm>
            <a:off x="9223375" y="21910040"/>
            <a:ext cx="1037590" cy="1845310"/>
          </a:xfrm>
          <a:prstGeom prst="rect">
            <a:avLst/>
          </a:prstGeom>
        </p:spPr>
      </p:pic>
      <p:sp>
        <p:nvSpPr>
          <p:cNvPr id="19" name="文本框 18"/>
          <p:cNvSpPr txBox="1"/>
          <p:nvPr/>
        </p:nvSpPr>
        <p:spPr>
          <a:xfrm>
            <a:off x="18175605" y="21816060"/>
            <a:ext cx="2893695" cy="1978660"/>
          </a:xfrm>
          <a:prstGeom prst="rect">
            <a:avLst/>
          </a:prstGeom>
          <a:noFill/>
          <a:ln>
            <a:solidFill>
              <a:schemeClr val="accent1"/>
            </a:solidFill>
          </a:ln>
        </p:spPr>
        <p:txBody>
          <a:bodyPr wrap="square" rtlCol="0">
            <a:noAutofit/>
          </a:bodyPr>
          <a:p>
            <a:r>
              <a:rPr lang="en-US" altLang="zh-CN" b="1" i="1"/>
              <a:t>Key Features : </a:t>
            </a:r>
            <a:endParaRPr lang="en-US" altLang="zh-CN" b="1" i="1"/>
          </a:p>
          <a:p>
            <a:r>
              <a:rPr lang="en-US" altLang="zh-CN" i="1"/>
              <a:t>Secure Login</a:t>
            </a:r>
            <a:endParaRPr lang="en-US" altLang="zh-CN" i="1"/>
          </a:p>
          <a:p>
            <a:r>
              <a:rPr lang="en-US" altLang="zh-CN" i="1"/>
              <a:t>Convenient Favorites</a:t>
            </a:r>
            <a:endParaRPr lang="en-US" altLang="zh-CN" i="1"/>
          </a:p>
          <a:p>
            <a:r>
              <a:rPr lang="en-US" altLang="zh-CN" i="1"/>
              <a:t>Bookshelf Management</a:t>
            </a:r>
            <a:endParaRPr lang="en-US" altLang="zh-CN" i="1"/>
          </a:p>
          <a:p>
            <a:r>
              <a:rPr lang="en-US" altLang="zh-CN" i="1"/>
              <a:t>Q&amp;A Interaction</a:t>
            </a:r>
            <a:endParaRPr lang="en-US" altLang="zh-CN" i="1"/>
          </a:p>
          <a:p>
            <a:r>
              <a:rPr lang="en-US" altLang="zh-CN" i="1"/>
              <a:t>Customizable Question Types</a:t>
            </a:r>
            <a:endParaRPr lang="en-US" altLang="zh-CN" i="1"/>
          </a:p>
          <a:p>
            <a:r>
              <a:rPr lang="en-US" altLang="zh-CN" i="1"/>
              <a:t>History Tracking</a:t>
            </a:r>
            <a:endParaRPr lang="en-US" altLang="zh-CN" i="1"/>
          </a:p>
        </p:txBody>
      </p:sp>
      <p:sp>
        <p:nvSpPr>
          <p:cNvPr id="20" name="文本框 19"/>
          <p:cNvSpPr txBox="1"/>
          <p:nvPr/>
        </p:nvSpPr>
        <p:spPr>
          <a:xfrm>
            <a:off x="8033385" y="24213185"/>
            <a:ext cx="6972300" cy="768350"/>
          </a:xfrm>
          <a:prstGeom prst="rect">
            <a:avLst/>
          </a:prstGeom>
          <a:solidFill>
            <a:schemeClr val="accent5">
              <a:lumMod val="20000"/>
              <a:lumOff val="80000"/>
            </a:schemeClr>
          </a:solidFill>
          <a:ln>
            <a:noFill/>
          </a:ln>
        </p:spPr>
        <p:txBody>
          <a:bodyPr wrap="square" rtlCol="0">
            <a:spAutoFit/>
          </a:bodyPr>
          <a:p>
            <a:r>
              <a:rPr lang="en-US" altLang="zh-CN" sz="4400" b="1" i="1"/>
              <a:t>Conclusion and Future Work:</a:t>
            </a:r>
            <a:endParaRPr lang="en-US" altLang="zh-CN" sz="4400" b="1" i="1"/>
          </a:p>
        </p:txBody>
      </p:sp>
      <p:sp>
        <p:nvSpPr>
          <p:cNvPr id="21" name="文本框 20"/>
          <p:cNvSpPr txBox="1"/>
          <p:nvPr/>
        </p:nvSpPr>
        <p:spPr>
          <a:xfrm>
            <a:off x="11942445" y="23794720"/>
            <a:ext cx="1388110" cy="418465"/>
          </a:xfrm>
          <a:prstGeom prst="rect">
            <a:avLst/>
          </a:prstGeom>
        </p:spPr>
        <p:txBody>
          <a:bodyPr>
            <a:noAutofit/>
            <a:extLst>
              <a:ext uri="{4A0BC546-FE56-4ADE-93B0-CB8AF2F6F144}">
                <wpsdc:textFrameExt xmlns:wpsdc="http://www.wps.cn/officeDocument/2022/drawingmlCustomData" type="text"/>
              </a:ext>
            </a:extLst>
          </a:bodyPr>
          <a:p>
            <a:pPr algn="l"/>
            <a:r>
              <a:rPr lang="en-US" altLang="zh-CN" b="1" i="1">
                <a:latin typeface="Arial" panose="020B0604020202020204" pitchFamily="34" charset="0"/>
                <a:ea typeface="微软雅黑" panose="020B0503020204020204" charset="-122"/>
              </a:rPr>
              <a:t>Iteration 3</a:t>
            </a:r>
            <a:endParaRPr lang="en-US" altLang="zh-CN" b="1" i="1">
              <a:latin typeface="Arial" panose="020B0604020202020204" pitchFamily="34" charset="0"/>
              <a:ea typeface="微软雅黑" panose="020B0503020204020204" charset="-122"/>
            </a:endParaRPr>
          </a:p>
        </p:txBody>
      </p:sp>
      <p:pic>
        <p:nvPicPr>
          <p:cNvPr id="22" name="图片 21"/>
          <p:cNvPicPr>
            <a:picLocks noChangeAspect="1"/>
          </p:cNvPicPr>
          <p:nvPr/>
        </p:nvPicPr>
        <p:blipFill>
          <a:blip r:embed="rId14"/>
          <a:stretch>
            <a:fillRect/>
          </a:stretch>
        </p:blipFill>
        <p:spPr>
          <a:xfrm>
            <a:off x="16367760" y="18627090"/>
            <a:ext cx="4309745" cy="1569085"/>
          </a:xfrm>
          <a:prstGeom prst="rect">
            <a:avLst/>
          </a:prstGeom>
        </p:spPr>
      </p:pic>
      <p:sp>
        <p:nvSpPr>
          <p:cNvPr id="23" name="文本框 22"/>
          <p:cNvSpPr txBox="1"/>
          <p:nvPr/>
        </p:nvSpPr>
        <p:spPr>
          <a:xfrm>
            <a:off x="17295495" y="20397470"/>
            <a:ext cx="2781300" cy="368300"/>
          </a:xfrm>
          <a:prstGeom prst="rect">
            <a:avLst/>
          </a:prstGeom>
          <a:noFill/>
        </p:spPr>
        <p:txBody>
          <a:bodyPr wrap="square" rtlCol="0">
            <a:spAutoFit/>
          </a:bodyPr>
          <a:p>
            <a:r>
              <a:rPr lang="en-US" altLang="zh-CN" i="1"/>
              <a:t>Process of three Iterations</a:t>
            </a:r>
            <a:endParaRPr lang="en-US" altLang="zh-CN" i="1"/>
          </a:p>
        </p:txBody>
      </p:sp>
      <p:sp>
        <p:nvSpPr>
          <p:cNvPr id="25" name="文本框 24"/>
          <p:cNvSpPr txBox="1"/>
          <p:nvPr/>
        </p:nvSpPr>
        <p:spPr>
          <a:xfrm>
            <a:off x="8118475" y="27990165"/>
            <a:ext cx="6888480" cy="768350"/>
          </a:xfrm>
          <a:prstGeom prst="rect">
            <a:avLst/>
          </a:prstGeom>
          <a:solidFill>
            <a:schemeClr val="accent5">
              <a:lumMod val="20000"/>
              <a:lumOff val="80000"/>
            </a:schemeClr>
          </a:solidFill>
          <a:ln>
            <a:noFill/>
          </a:ln>
        </p:spPr>
        <p:txBody>
          <a:bodyPr wrap="square" rtlCol="0">
            <a:spAutoFit/>
          </a:bodyPr>
          <a:p>
            <a:r>
              <a:rPr lang="en-US" altLang="zh-CN" sz="4400" b="1" i="1"/>
              <a:t>Reference:</a:t>
            </a:r>
            <a:endParaRPr lang="en-US" altLang="zh-CN" sz="4400" b="1" i="1"/>
          </a:p>
        </p:txBody>
      </p:sp>
      <p:sp>
        <p:nvSpPr>
          <p:cNvPr id="29" name="文本框 28"/>
          <p:cNvSpPr txBox="1"/>
          <p:nvPr/>
        </p:nvSpPr>
        <p:spPr>
          <a:xfrm>
            <a:off x="8115935" y="28849955"/>
            <a:ext cx="13035915" cy="1245870"/>
          </a:xfrm>
          <a:prstGeom prst="rect">
            <a:avLst/>
          </a:prstGeom>
          <a:ln>
            <a:solidFill>
              <a:schemeClr val="accent1"/>
            </a:solidFill>
          </a:ln>
        </p:spPr>
        <p:txBody>
          <a:bodyPr wrap="square">
            <a:noAutofit/>
            <a:extLst>
              <a:ext uri="{4A0BC546-FE56-4ADE-93B0-CB8AF2F6F144}">
                <wpsdc:textFrameExt xmlns:wpsdc="http://www.wps.cn/officeDocument/2022/drawingmlCustomData" type="text"/>
              </a:ext>
            </a:extLst>
          </a:bodyPr>
          <a:p>
            <a:pPr algn="l"/>
            <a:r>
              <a:rPr lang="en-US" altLang="zh-CN" i="1">
                <a:latin typeface="Calibri" panose="020F0502020204030204" charset="0"/>
                <a:ea typeface="微软雅黑" panose="020B0503020204020204" charset="-122"/>
                <a:cs typeface="Calibri" panose="020F0502020204030204" charset="0"/>
              </a:rPr>
              <a:t>Day, R. R., &amp; Park, J. S. (2005). Developing Reading Comprehension Questions.</a:t>
            </a:r>
            <a:r>
              <a:rPr lang="en-US" altLang="en-US" i="1">
                <a:latin typeface="Calibri" panose="020F0502020204030204" charset="0"/>
                <a:ea typeface="微软雅黑" panose="020B0503020204020204" charset="-122"/>
                <a:cs typeface="Calibri" panose="020F0502020204030204" charset="0"/>
              </a:rPr>
              <a:t> </a:t>
            </a:r>
            <a:r>
              <a:rPr lang="en-US" altLang="zh-CN" i="1">
                <a:latin typeface="Calibri" panose="020F0502020204030204" charset="0"/>
                <a:ea typeface="微软雅黑" panose="020B0503020204020204" charset="-122"/>
                <a:cs typeface="Calibri" panose="020F0502020204030204" charset="0"/>
              </a:rPr>
              <a:t>Reading in a foreign language,</a:t>
            </a:r>
            <a:r>
              <a:rPr lang="en-US" altLang="en-US" i="1">
                <a:latin typeface="Calibri" panose="020F0502020204030204" charset="0"/>
                <a:ea typeface="微软雅黑" panose="020B0503020204020204" charset="-122"/>
                <a:cs typeface="Calibri" panose="020F0502020204030204" charset="0"/>
              </a:rPr>
              <a:t> </a:t>
            </a:r>
            <a:r>
              <a:rPr lang="en-US" altLang="zh-CN" i="1">
                <a:latin typeface="Calibri" panose="020F0502020204030204" charset="0"/>
                <a:ea typeface="微软雅黑" panose="020B0503020204020204" charset="-122"/>
                <a:cs typeface="Calibri" panose="020F0502020204030204" charset="0"/>
              </a:rPr>
              <a:t>17(1), 60-73.</a:t>
            </a:r>
            <a:endParaRPr lang="en-US" altLang="zh-CN" i="1">
              <a:latin typeface="Calibri" panose="020F0502020204030204" charset="0"/>
              <a:ea typeface="微软雅黑" panose="020B0503020204020204" charset="-122"/>
              <a:cs typeface="Calibri" panose="020F0502020204030204" charset="0"/>
            </a:endParaRPr>
          </a:p>
          <a:p>
            <a:pPr algn="l"/>
            <a:r>
              <a:rPr lang="en-US" altLang="zh-CN" i="1">
                <a:latin typeface="Calibri" panose="020F0502020204030204" charset="0"/>
                <a:ea typeface="微软雅黑" panose="020B0503020204020204" charset="-122"/>
                <a:cs typeface="Calibri" panose="020F0502020204030204" charset="0"/>
              </a:rPr>
              <a:t>Ghaffarian Asl, S., &amp; Osam, N. (2021). A study of teacher performance in English for academic purposes course: Evaluating efficiency.</a:t>
            </a:r>
            <a:r>
              <a:rPr lang="en-US" altLang="en-US" i="1">
                <a:latin typeface="Calibri" panose="020F0502020204030204" charset="0"/>
                <a:ea typeface="微软雅黑" panose="020B0503020204020204" charset="-122"/>
                <a:cs typeface="Calibri" panose="020F0502020204030204" charset="0"/>
              </a:rPr>
              <a:t> </a:t>
            </a:r>
            <a:r>
              <a:rPr lang="en-US" altLang="zh-CN" i="1">
                <a:latin typeface="Calibri" panose="020F0502020204030204" charset="0"/>
                <a:ea typeface="微软雅黑" panose="020B0503020204020204" charset="-122"/>
                <a:cs typeface="Calibri" panose="020F0502020204030204" charset="0"/>
              </a:rPr>
              <a:t>Sage Open,</a:t>
            </a:r>
            <a:r>
              <a:rPr lang="en-US" altLang="en-US" i="1">
                <a:latin typeface="Calibri" panose="020F0502020204030204" charset="0"/>
                <a:ea typeface="微软雅黑" panose="020B0503020204020204" charset="-122"/>
                <a:cs typeface="Calibri" panose="020F0502020204030204" charset="0"/>
              </a:rPr>
              <a:t> </a:t>
            </a:r>
            <a:r>
              <a:rPr lang="en-US" altLang="zh-CN" i="1">
                <a:latin typeface="Calibri" panose="020F0502020204030204" charset="0"/>
                <a:ea typeface="微软雅黑" panose="020B0503020204020204" charset="-122"/>
                <a:cs typeface="Calibri" panose="020F0502020204030204" charset="0"/>
              </a:rPr>
              <a:t>11(4), 21582440211050386.</a:t>
            </a:r>
            <a:endParaRPr lang="en-US" altLang="zh-CN" i="1">
              <a:latin typeface="Calibri" panose="020F0502020204030204" charset="0"/>
              <a:ea typeface="微软雅黑" panose="020B0503020204020204" charset="-122"/>
              <a:cs typeface="Calibri" panose="020F0502020204030204" charset="0"/>
            </a:endParaRPr>
          </a:p>
          <a:p>
            <a:pPr algn="l"/>
            <a:r>
              <a:rPr lang="en-US" altLang="zh-CN" i="1">
                <a:latin typeface="Calibri" panose="020F0502020204030204" charset="0"/>
                <a:ea typeface="微软雅黑" panose="020B0503020204020204" charset="-122"/>
                <a:cs typeface="Calibri" panose="020F0502020204030204" charset="0"/>
              </a:rPr>
              <a:t>Monroe, W. S., &amp; Clark, J. A. (1924). Measuring teaching efficiency.</a:t>
            </a:r>
            <a:r>
              <a:rPr lang="en-US" altLang="en-US" i="1">
                <a:latin typeface="Calibri" panose="020F0502020204030204" charset="0"/>
                <a:ea typeface="微软雅黑" panose="020B0503020204020204" charset="-122"/>
                <a:cs typeface="Calibri" panose="020F0502020204030204" charset="0"/>
              </a:rPr>
              <a:t> </a:t>
            </a:r>
            <a:r>
              <a:rPr lang="en-US" altLang="zh-CN" i="1">
                <a:latin typeface="Calibri" panose="020F0502020204030204" charset="0"/>
                <a:ea typeface="微软雅黑" panose="020B0503020204020204" charset="-122"/>
                <a:cs typeface="Calibri" panose="020F0502020204030204" charset="0"/>
              </a:rPr>
              <a:t>Bulletin (Bureau of Educational Research); no. 025.</a:t>
            </a:r>
            <a:endParaRPr lang="en-US" altLang="zh-CN" i="1">
              <a:latin typeface="Calibri" panose="020F0502020204030204" charset="0"/>
              <a:ea typeface="微软雅黑" panose="020B0503020204020204" charset="-122"/>
              <a:cs typeface="Calibri" panose="020F0502020204030204" charset="0"/>
            </a:endParaRPr>
          </a:p>
        </p:txBody>
      </p:sp>
      <p:sp>
        <p:nvSpPr>
          <p:cNvPr id="32" name="文本框 31"/>
          <p:cNvSpPr txBox="1"/>
          <p:nvPr/>
        </p:nvSpPr>
        <p:spPr>
          <a:xfrm>
            <a:off x="8033385" y="25128855"/>
            <a:ext cx="6971665" cy="2861310"/>
          </a:xfrm>
          <a:prstGeom prst="rect">
            <a:avLst/>
          </a:prstGeom>
          <a:ln>
            <a:solidFill>
              <a:schemeClr val="accent1"/>
            </a:solidFill>
          </a:ln>
        </p:spPr>
        <p:txBody>
          <a:bodyPr wrap="square">
            <a:spAutoFit/>
            <a:extLst>
              <a:ext uri="{4A0BC546-FE56-4ADE-93B0-CB8AF2F6F144}">
                <wpsdc:textFrameExt xmlns:wpsdc="http://www.wps.cn/officeDocument/2022/drawingmlCustomData" type="text"/>
              </a:ext>
            </a:extLst>
          </a:bodyPr>
          <a:p>
            <a:pPr algn="l"/>
            <a:r>
              <a:rPr lang="en-US" altLang="zh-CN" i="1">
                <a:latin typeface="Calibri" panose="020F0502020204030204" charset="0"/>
                <a:ea typeface="微软雅黑" panose="020B0503020204020204" charset="-122"/>
                <a:cs typeface="Calibri" panose="020F0502020204030204" charset="0"/>
              </a:rPr>
              <a:t>Our app now offers essential features such as secure login, a functional bookshelf, and basic content generation. These features have provided users with a starting point for efficient study and content management, addressing initial user needs like access control and resource organization. However, the question - answering module's accuracy remains inconsistent, often providing subpar answers. The customization options, though present, lack finesse in truly tailoring to diverse user preferences. Also, the app's performance can be sluggish, especially when handling large reading materials. In the future, we aim to enhance the question and use deepseek api to realize a true prototype.</a:t>
            </a:r>
            <a:endParaRPr lang="en-US" altLang="zh-CN" i="1">
              <a:latin typeface="Calibri" panose="020F0502020204030204" charset="0"/>
              <a:ea typeface="微软雅黑" panose="020B0503020204020204" charset="-122"/>
              <a:cs typeface="Calibri" panose="020F0502020204030204" charset="0"/>
            </a:endParaRPr>
          </a:p>
        </p:txBody>
      </p:sp>
      <p:sp>
        <p:nvSpPr>
          <p:cNvPr id="84" name="文本框 83"/>
          <p:cNvSpPr txBox="1"/>
          <p:nvPr/>
        </p:nvSpPr>
        <p:spPr>
          <a:xfrm>
            <a:off x="368360" y="6983561"/>
            <a:ext cx="7188550" cy="768350"/>
          </a:xfrm>
          <a:prstGeom prst="rect">
            <a:avLst/>
          </a:prstGeom>
          <a:solidFill>
            <a:schemeClr val="accent5">
              <a:lumMod val="20000"/>
              <a:lumOff val="80000"/>
            </a:schemeClr>
          </a:solidFill>
          <a:ln>
            <a:noFill/>
          </a:ln>
        </p:spPr>
        <p:txBody>
          <a:bodyPr wrap="square" rtlCol="0">
            <a:spAutoFit/>
          </a:bodyPr>
          <a:lstStyle/>
          <a:p>
            <a:r>
              <a:rPr lang="en-US" altLang="zh-CN" sz="4400" b="1" i="1"/>
              <a:t>Requirements</a:t>
            </a:r>
            <a:endParaRPr lang="en-US" altLang="zh-CN" sz="4400" b="1" i="1"/>
          </a:p>
        </p:txBody>
      </p:sp>
      <p:sp>
        <p:nvSpPr>
          <p:cNvPr id="85" name="文本框 84"/>
          <p:cNvSpPr txBox="1"/>
          <p:nvPr/>
        </p:nvSpPr>
        <p:spPr>
          <a:xfrm>
            <a:off x="308036" y="8021617"/>
            <a:ext cx="7188200" cy="22075140"/>
          </a:xfrm>
          <a:prstGeom prst="rect">
            <a:avLst/>
          </a:prstGeom>
          <a:noFill/>
          <a:ln>
            <a:solidFill>
              <a:schemeClr val="accent1"/>
            </a:solidFill>
          </a:ln>
        </p:spPr>
        <p:txBody>
          <a:bodyPr wrap="square" rtlCol="0">
            <a:noAutofit/>
          </a:bodyPr>
          <a:lstStyle/>
          <a:p>
            <a:endParaRPr lang="en-US" altLang="zh-CN" sz="2800"/>
          </a:p>
          <a:p>
            <a:endParaRPr lang="en-US" altLang="zh-CN" sz="2800"/>
          </a:p>
          <a:p>
            <a:endParaRPr lang="en-US" altLang="zh-CN" sz="2800"/>
          </a:p>
          <a:p>
            <a:endParaRPr lang="en-US" altLang="zh-CN" sz="2800"/>
          </a:p>
          <a:p>
            <a:endParaRPr lang="en-US" altLang="zh-CN" sz="2800"/>
          </a:p>
        </p:txBody>
      </p:sp>
      <p:pic>
        <p:nvPicPr>
          <p:cNvPr id="86" name="图片 85" descr="UntitledMillennialPersona"/>
          <p:cNvPicPr>
            <a:picLocks noChangeAspect="1"/>
          </p:cNvPicPr>
          <p:nvPr/>
        </p:nvPicPr>
        <p:blipFill>
          <a:blip r:embed="rId15"/>
          <a:srcRect t="3522" b="17914"/>
          <a:stretch>
            <a:fillRect/>
          </a:stretch>
        </p:blipFill>
        <p:spPr>
          <a:xfrm>
            <a:off x="621665" y="8272145"/>
            <a:ext cx="4989195" cy="4625340"/>
          </a:xfrm>
          <a:prstGeom prst="rect">
            <a:avLst/>
          </a:prstGeom>
        </p:spPr>
      </p:pic>
      <p:sp>
        <p:nvSpPr>
          <p:cNvPr id="87" name="下箭头 86"/>
          <p:cNvSpPr/>
          <p:nvPr/>
        </p:nvSpPr>
        <p:spPr>
          <a:xfrm>
            <a:off x="6477635" y="8272145"/>
            <a:ext cx="923290" cy="21723350"/>
          </a:xfrm>
          <a:prstGeom prst="downArrow">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8" name="文本框 87"/>
          <p:cNvSpPr txBox="1"/>
          <p:nvPr/>
        </p:nvSpPr>
        <p:spPr>
          <a:xfrm>
            <a:off x="5864225" y="8272145"/>
            <a:ext cx="613410" cy="1934845"/>
          </a:xfrm>
          <a:prstGeom prst="rect">
            <a:avLst/>
          </a:prstGeom>
        </p:spPr>
        <p:txBody>
          <a:bodyPr vert="eaVert" wrap="square">
            <a:spAutoFit/>
            <a:extLst>
              <a:ext uri="{4A0BC546-FE56-4ADE-93B0-CB8AF2F6F144}">
                <wpsdc:textFrameExt xmlns:wpsdc="http://www.wps.cn/officeDocument/2022/drawingmlCustomData" type="text"/>
              </a:ext>
            </a:extLst>
          </a:bodyPr>
          <a:lstStyle/>
          <a:p>
            <a:pPr algn="l"/>
            <a:r>
              <a:rPr lang="en-US" altLang="zh-CN" sz="2800" i="1">
                <a:latin typeface="Arial" panose="020B0604020202020204" pitchFamily="34" charset="0"/>
                <a:ea typeface="微软雅黑" panose="020B0503020204020204" charset="-122"/>
                <a:sym typeface="+mn-ea"/>
              </a:rPr>
              <a:t>Iteration 1</a:t>
            </a:r>
            <a:endParaRPr lang="en-US" altLang="zh-CN" sz="2800" i="1">
              <a:latin typeface="Arial" panose="020B0604020202020204" pitchFamily="34" charset="0"/>
              <a:ea typeface="微软雅黑" panose="020B0503020204020204" charset="-122"/>
            </a:endParaRPr>
          </a:p>
        </p:txBody>
      </p:sp>
      <p:pic>
        <p:nvPicPr>
          <p:cNvPr id="89" name="图片 88" descr="features_bar"/>
          <p:cNvPicPr>
            <a:picLocks noChangeAspect="1"/>
          </p:cNvPicPr>
          <p:nvPr/>
        </p:nvPicPr>
        <p:blipFill>
          <a:blip r:embed="rId16"/>
          <a:stretch>
            <a:fillRect/>
          </a:stretch>
        </p:blipFill>
        <p:spPr>
          <a:xfrm>
            <a:off x="621665" y="12900068"/>
            <a:ext cx="3074640" cy="2865116"/>
          </a:xfrm>
          <a:prstGeom prst="rect">
            <a:avLst/>
          </a:prstGeom>
        </p:spPr>
      </p:pic>
      <p:pic>
        <p:nvPicPr>
          <p:cNvPr id="92" name="图片 91" descr="satisfaction_horizontal_bar"/>
          <p:cNvPicPr>
            <a:picLocks noChangeAspect="1"/>
          </p:cNvPicPr>
          <p:nvPr/>
        </p:nvPicPr>
        <p:blipFill>
          <a:blip r:embed="rId17"/>
          <a:stretch>
            <a:fillRect/>
          </a:stretch>
        </p:blipFill>
        <p:spPr>
          <a:xfrm>
            <a:off x="382004" y="17911516"/>
            <a:ext cx="3474283" cy="1854835"/>
          </a:xfrm>
          <a:prstGeom prst="rect">
            <a:avLst/>
          </a:prstGeom>
        </p:spPr>
      </p:pic>
      <p:pic>
        <p:nvPicPr>
          <p:cNvPr id="93" name="图片 92" descr="time_spent_horizontal_bar"/>
          <p:cNvPicPr>
            <a:picLocks noChangeAspect="1"/>
          </p:cNvPicPr>
          <p:nvPr/>
        </p:nvPicPr>
        <p:blipFill>
          <a:blip r:embed="rId18"/>
          <a:stretch>
            <a:fillRect/>
          </a:stretch>
        </p:blipFill>
        <p:spPr>
          <a:xfrm>
            <a:off x="3792132" y="17864176"/>
            <a:ext cx="2815174" cy="2039099"/>
          </a:xfrm>
          <a:prstGeom prst="rect">
            <a:avLst/>
          </a:prstGeom>
        </p:spPr>
      </p:pic>
      <p:pic>
        <p:nvPicPr>
          <p:cNvPr id="94" name="图片 93" descr="tool_usage_pie"/>
          <p:cNvPicPr>
            <a:picLocks noChangeAspect="1"/>
          </p:cNvPicPr>
          <p:nvPr/>
        </p:nvPicPr>
        <p:blipFill>
          <a:blip r:embed="rId19"/>
          <a:stretch>
            <a:fillRect/>
          </a:stretch>
        </p:blipFill>
        <p:spPr>
          <a:xfrm>
            <a:off x="2413635" y="15660370"/>
            <a:ext cx="1957070" cy="2130425"/>
          </a:xfrm>
          <a:prstGeom prst="rect">
            <a:avLst/>
          </a:prstGeom>
        </p:spPr>
      </p:pic>
      <p:pic>
        <p:nvPicPr>
          <p:cNvPr id="95" name="图片 94" descr="willingness_ai_pie"/>
          <p:cNvPicPr>
            <a:picLocks noChangeAspect="1"/>
          </p:cNvPicPr>
          <p:nvPr/>
        </p:nvPicPr>
        <p:blipFill>
          <a:blip r:embed="rId20"/>
          <a:stretch>
            <a:fillRect/>
          </a:stretch>
        </p:blipFill>
        <p:spPr>
          <a:xfrm>
            <a:off x="4060190" y="13054965"/>
            <a:ext cx="2547620" cy="2392045"/>
          </a:xfrm>
          <a:prstGeom prst="rect">
            <a:avLst/>
          </a:prstGeom>
        </p:spPr>
      </p:pic>
      <p:cxnSp>
        <p:nvCxnSpPr>
          <p:cNvPr id="96" name="直接连接符 95"/>
          <p:cNvCxnSpPr/>
          <p:nvPr/>
        </p:nvCxnSpPr>
        <p:spPr>
          <a:xfrm flipV="1">
            <a:off x="621665" y="20090765"/>
            <a:ext cx="5765800" cy="25400"/>
          </a:xfrm>
          <a:prstGeom prst="line">
            <a:avLst/>
          </a:prstGeom>
          <a:ln w="28575" cmpd="dbl">
            <a:solidFill>
              <a:schemeClr val="accent1">
                <a:shade val="50000"/>
              </a:schemeClr>
            </a:solidFill>
            <a:prstDash val="sysDot"/>
          </a:ln>
        </p:spPr>
        <p:style>
          <a:lnRef idx="2">
            <a:schemeClr val="accent1"/>
          </a:lnRef>
          <a:fillRef idx="0">
            <a:srgbClr val="FFFFFF"/>
          </a:fillRef>
          <a:effectRef idx="0">
            <a:srgbClr val="FFFFFF"/>
          </a:effectRef>
          <a:fontRef idx="minor">
            <a:schemeClr val="tx1"/>
          </a:fontRef>
        </p:style>
      </p:cxnSp>
      <p:sp>
        <p:nvSpPr>
          <p:cNvPr id="97" name="文本框 96"/>
          <p:cNvSpPr txBox="1"/>
          <p:nvPr/>
        </p:nvSpPr>
        <p:spPr>
          <a:xfrm>
            <a:off x="5774055" y="20397470"/>
            <a:ext cx="613410" cy="1934845"/>
          </a:xfrm>
          <a:prstGeom prst="rect">
            <a:avLst/>
          </a:prstGeom>
        </p:spPr>
        <p:txBody>
          <a:bodyPr vert="eaVert" wrap="square">
            <a:spAutoFit/>
            <a:extLst>
              <a:ext uri="{4A0BC546-FE56-4ADE-93B0-CB8AF2F6F144}">
                <wpsdc:textFrameExt xmlns:wpsdc="http://www.wps.cn/officeDocument/2022/drawingmlCustomData" type="text"/>
              </a:ext>
            </a:extLst>
          </a:bodyPr>
          <a:lstStyle/>
          <a:p>
            <a:pPr algn="l"/>
            <a:r>
              <a:rPr lang="en-US" altLang="zh-CN" sz="2800" i="1">
                <a:latin typeface="Arial" panose="020B0604020202020204" pitchFamily="34" charset="0"/>
                <a:ea typeface="微软雅黑" panose="020B0503020204020204" charset="-122"/>
                <a:sym typeface="+mn-ea"/>
              </a:rPr>
              <a:t>Iteration 2</a:t>
            </a:r>
            <a:endParaRPr lang="en-US" altLang="zh-CN" sz="2800" i="1">
              <a:latin typeface="Arial" panose="020B0604020202020204" pitchFamily="34" charset="0"/>
              <a:ea typeface="微软雅黑" panose="020B0503020204020204" charset="-122"/>
            </a:endParaRPr>
          </a:p>
        </p:txBody>
      </p:sp>
      <p:cxnSp>
        <p:nvCxnSpPr>
          <p:cNvPr id="98" name="直接连接符 97"/>
          <p:cNvCxnSpPr/>
          <p:nvPr/>
        </p:nvCxnSpPr>
        <p:spPr>
          <a:xfrm flipV="1">
            <a:off x="621665" y="25264322"/>
            <a:ext cx="5765800" cy="25400"/>
          </a:xfrm>
          <a:prstGeom prst="line">
            <a:avLst/>
          </a:prstGeom>
          <a:ln w="28575" cmpd="dbl">
            <a:solidFill>
              <a:schemeClr val="accent1">
                <a:shade val="50000"/>
              </a:schemeClr>
            </a:solidFill>
            <a:prstDash val="sysDot"/>
          </a:ln>
        </p:spPr>
        <p:style>
          <a:lnRef idx="2">
            <a:schemeClr val="accent1"/>
          </a:lnRef>
          <a:fillRef idx="0">
            <a:srgbClr val="FFFFFF"/>
          </a:fillRef>
          <a:effectRef idx="0">
            <a:srgbClr val="FFFFFF"/>
          </a:effectRef>
          <a:fontRef idx="minor">
            <a:schemeClr val="tx1"/>
          </a:fontRef>
        </p:style>
      </p:cxnSp>
      <p:sp>
        <p:nvSpPr>
          <p:cNvPr id="99" name="文本框 98"/>
          <p:cNvSpPr txBox="1"/>
          <p:nvPr/>
        </p:nvSpPr>
        <p:spPr>
          <a:xfrm>
            <a:off x="5774055" y="26424255"/>
            <a:ext cx="613410" cy="1934845"/>
          </a:xfrm>
          <a:prstGeom prst="rect">
            <a:avLst/>
          </a:prstGeom>
        </p:spPr>
        <p:txBody>
          <a:bodyPr vert="eaVert" wrap="square">
            <a:spAutoFit/>
            <a:extLst>
              <a:ext uri="{4A0BC546-FE56-4ADE-93B0-CB8AF2F6F144}">
                <wpsdc:textFrameExt xmlns:wpsdc="http://www.wps.cn/officeDocument/2022/drawingmlCustomData" type="text"/>
              </a:ext>
            </a:extLst>
          </a:bodyPr>
          <a:lstStyle/>
          <a:p>
            <a:pPr algn="l"/>
            <a:r>
              <a:rPr lang="en-US" altLang="zh-CN" sz="2800" i="1">
                <a:latin typeface="Arial" panose="020B0604020202020204" pitchFamily="34" charset="0"/>
                <a:ea typeface="微软雅黑" panose="020B0503020204020204" charset="-122"/>
                <a:sym typeface="+mn-ea"/>
              </a:rPr>
              <a:t>Iteration 3</a:t>
            </a:r>
            <a:endParaRPr lang="en-US" altLang="zh-CN" sz="2800" i="1">
              <a:latin typeface="Arial" panose="020B0604020202020204" pitchFamily="34" charset="0"/>
              <a:ea typeface="微软雅黑" panose="020B0503020204020204" charset="-122"/>
            </a:endParaRPr>
          </a:p>
        </p:txBody>
      </p:sp>
      <p:pic>
        <p:nvPicPr>
          <p:cNvPr id="100" name="图片 9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21665" y="20196174"/>
            <a:ext cx="2825698" cy="2035175"/>
          </a:xfrm>
          <a:prstGeom prst="rect">
            <a:avLst/>
          </a:prstGeom>
        </p:spPr>
      </p:pic>
      <p:pic>
        <p:nvPicPr>
          <p:cNvPr id="101" name="图片 10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83265" y="22364429"/>
            <a:ext cx="2675875" cy="2764334"/>
          </a:xfrm>
          <a:prstGeom prst="rect">
            <a:avLst/>
          </a:prstGeom>
        </p:spPr>
      </p:pic>
      <p:pic>
        <p:nvPicPr>
          <p:cNvPr id="102" name="图片 10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17508" y="22349657"/>
            <a:ext cx="2550333" cy="2099254"/>
          </a:xfrm>
          <a:prstGeom prst="rect">
            <a:avLst/>
          </a:prstGeom>
        </p:spPr>
      </p:pic>
      <p:pic>
        <p:nvPicPr>
          <p:cNvPr id="103" name="图片 10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68682" y="25666533"/>
            <a:ext cx="2669488" cy="1712973"/>
          </a:xfrm>
          <a:prstGeom prst="rect">
            <a:avLst/>
          </a:prstGeom>
        </p:spPr>
      </p:pic>
      <p:pic>
        <p:nvPicPr>
          <p:cNvPr id="104" name="图片 10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38170" y="25678704"/>
            <a:ext cx="2669487" cy="1712973"/>
          </a:xfrm>
          <a:prstGeom prst="rect">
            <a:avLst/>
          </a:prstGeom>
        </p:spPr>
      </p:pic>
      <p:pic>
        <p:nvPicPr>
          <p:cNvPr id="105" name="图片 10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58630" y="27631756"/>
            <a:ext cx="2657632" cy="1705366"/>
          </a:xfrm>
          <a:prstGeom prst="rect">
            <a:avLst/>
          </a:prstGeom>
        </p:spPr>
      </p:pic>
      <p:pic>
        <p:nvPicPr>
          <p:cNvPr id="106" name="图片 10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8170" y="27649550"/>
            <a:ext cx="2823445" cy="1533447"/>
          </a:xfrm>
          <a:prstGeom prst="rect">
            <a:avLst/>
          </a:prstGeom>
        </p:spPr>
      </p:pic>
      <p:pic>
        <p:nvPicPr>
          <p:cNvPr id="90" name="图片 89" descr="challenges_bar"/>
          <p:cNvPicPr>
            <a:picLocks noChangeAspect="1"/>
          </p:cNvPicPr>
          <p:nvPr/>
        </p:nvPicPr>
        <p:blipFill>
          <a:blip r:embed="rId28"/>
          <a:stretch>
            <a:fillRect/>
          </a:stretch>
        </p:blipFill>
        <p:spPr>
          <a:xfrm>
            <a:off x="595325" y="15749466"/>
            <a:ext cx="1987688" cy="2025126"/>
          </a:xfrm>
          <a:prstGeom prst="rect">
            <a:avLst/>
          </a:prstGeom>
        </p:spPr>
      </p:pic>
      <p:pic>
        <p:nvPicPr>
          <p:cNvPr id="91" name="图片 90" descr="resource_adequacy_pie"/>
          <p:cNvPicPr>
            <a:picLocks noChangeAspect="1"/>
          </p:cNvPicPr>
          <p:nvPr/>
        </p:nvPicPr>
        <p:blipFill>
          <a:blip r:embed="rId29"/>
          <a:stretch>
            <a:fillRect/>
          </a:stretch>
        </p:blipFill>
        <p:spPr>
          <a:xfrm>
            <a:off x="4146550" y="15326360"/>
            <a:ext cx="2571115" cy="2334895"/>
          </a:xfrm>
          <a:prstGeom prst="rect">
            <a:avLst/>
          </a:prstGeom>
        </p:spPr>
      </p:pic>
      <p:sp>
        <p:nvSpPr>
          <p:cNvPr id="153" name="文本框 152"/>
          <p:cNvSpPr txBox="1"/>
          <p:nvPr/>
        </p:nvSpPr>
        <p:spPr>
          <a:xfrm>
            <a:off x="15206980" y="24213185"/>
            <a:ext cx="5791835" cy="768350"/>
          </a:xfrm>
          <a:prstGeom prst="rect">
            <a:avLst/>
          </a:prstGeom>
          <a:solidFill>
            <a:schemeClr val="accent5">
              <a:lumMod val="20000"/>
              <a:lumOff val="80000"/>
            </a:schemeClr>
          </a:solidFill>
          <a:ln>
            <a:noFill/>
          </a:ln>
        </p:spPr>
        <p:txBody>
          <a:bodyPr wrap="square" rtlCol="0">
            <a:spAutoFit/>
          </a:bodyPr>
          <a:p>
            <a:r>
              <a:rPr lang="en-US" altLang="zh-CN" sz="4400" b="1" i="1"/>
              <a:t>Evaluations</a:t>
            </a:r>
            <a:endParaRPr lang="en-US" altLang="zh-CN" sz="4400" b="1" i="1"/>
          </a:p>
        </p:txBody>
      </p:sp>
      <p:sp>
        <p:nvSpPr>
          <p:cNvPr id="154" name="文本框 153"/>
          <p:cNvSpPr txBox="1"/>
          <p:nvPr/>
        </p:nvSpPr>
        <p:spPr>
          <a:xfrm>
            <a:off x="15179675" y="25128855"/>
            <a:ext cx="5958840" cy="3538220"/>
          </a:xfrm>
          <a:prstGeom prst="rect">
            <a:avLst/>
          </a:prstGeom>
          <a:noFill/>
          <a:ln>
            <a:solidFill>
              <a:schemeClr val="accent1"/>
            </a:solidFill>
          </a:ln>
        </p:spPr>
        <p:txBody>
          <a:bodyPr wrap="square" rtlCol="0">
            <a:spAutoFit/>
          </a:bodyPr>
          <a:p>
            <a:endParaRPr lang="en-US" altLang="zh-CN" sz="1400" i="1"/>
          </a:p>
          <a:p>
            <a:r>
              <a:rPr lang="en-US" altLang="zh-CN" sz="1400" i="1"/>
              <a:t>In terms of evaluation, the most traditional method is to only consider the time spent by teachers. According to the survey, the time spent has been reduced to a certain extent, proving the effectiveness of this software. More modern evaluation methods require students to participate as well. According to Solmaz Ghaffarian Asl’s paper, data such as the Students’ Course-instructor Evaluation survey (SCE) and students’ final exam scores of the courses taught by teachers are required. Then a mathematical model is established from the data to finally determine whether this software has greatly affected the efficiency of teachers’ teaching.</a:t>
            </a:r>
            <a:endParaRPr lang="en-US" altLang="zh-CN" sz="1400" i="1"/>
          </a:p>
          <a:p>
            <a:r>
              <a:rPr lang="en-US" altLang="zh-CN" sz="1400" b="1" i="1"/>
              <a:t>Heuristic evaluation :</a:t>
            </a:r>
            <a:r>
              <a:rPr lang="en-US" altLang="zh-CN" sz="1400" i="1"/>
              <a:t>This generative AI project enhances English language education by democratizing access to adaptive teaching resources, particularly benefiting underserved educators and learners. Its intuitive interface reduces lesson preparation time while improving learner self-efficacy. By addressing regional linguistic challenges, the tool bridges global skill gaps and advances inclusive education, aligning with UN Sustainable Development Goal 4.</a:t>
            </a:r>
            <a:endParaRPr lang="en-US" altLang="zh-CN" sz="1400" i="1"/>
          </a:p>
        </p:txBody>
      </p:sp>
    </p:spTree>
  </p:cSld>
  <p:clrMapOvr>
    <a:masterClrMapping/>
  </p:clrMapOvr>
</p:sld>
</file>

<file path=ppt/tags/tag4.xml><?xml version="1.0" encoding="utf-8"?>
<p:tagLst xmlns:p="http://schemas.openxmlformats.org/presentationml/2006/main">
  <p:tag name="KSO_WPP_MARK_KEY" val="8ed4ce56-7fc8-4714-a06f-a7c9a3fce372"/>
  <p:tag name="COMMONDATA" val="eyJoZGlkIjoiYzA4MDU3ZWM0MGZjMjE4OWRjYjYwM2I4OTY4YjQ3MWE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4abc6ae-156d-4c1c-8be5-7649ed41577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73FB57F3AAA84846BE9C3AB9F82076C2" ma:contentTypeVersion="15" ma:contentTypeDescription="新建文档。" ma:contentTypeScope="" ma:versionID="c8598fcbde45aa55b84500288db1fd47">
  <xsd:schema xmlns:xsd="http://www.w3.org/2001/XMLSchema" xmlns:xs="http://www.w3.org/2001/XMLSchema" xmlns:p="http://schemas.microsoft.com/office/2006/metadata/properties" xmlns:ns3="74abc6ae-156d-4c1c-8be5-7649ed41577d" xmlns:ns4="53f12821-570a-40cf-bbf8-74c390ebce96" targetNamespace="http://schemas.microsoft.com/office/2006/metadata/properties" ma:root="true" ma:fieldsID="3ed0a16c3c59a3993cb60a8847d1cc47" ns3:_="" ns4:_="">
    <xsd:import namespace="74abc6ae-156d-4c1c-8be5-7649ed41577d"/>
    <xsd:import namespace="53f12821-570a-40cf-bbf8-74c390ebce96"/>
    <xsd:element name="properties">
      <xsd:complexType>
        <xsd:sequence>
          <xsd:element name="documentManagement">
            <xsd:complexType>
              <xsd:all>
                <xsd:element ref="ns3:MediaServiceMetadata" minOccurs="0"/>
                <xsd:element ref="ns3:MediaServiceFastMetadata" minOccurs="0"/>
                <xsd:element ref="ns3:_activity"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LengthInSecond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abc6ae-156d-4c1c-8be5-7649ed4157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f12821-570a-40cf-bbf8-74c390ebce96" elementFormDefault="qualified">
    <xsd:import namespace="http://schemas.microsoft.com/office/2006/documentManagement/types"/>
    <xsd:import namespace="http://schemas.microsoft.com/office/infopath/2007/PartnerControls"/>
    <xsd:element name="SharedWithUsers" ma:index="15"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享对象详细信息" ma:internalName="SharedWithDetails" ma:readOnly="true">
      <xsd:simpleType>
        <xsd:restriction base="dms:Note">
          <xsd:maxLength value="255"/>
        </xsd:restriction>
      </xsd:simpleType>
    </xsd:element>
    <xsd:element name="SharingHintHash" ma:index="17" nillable="true" ma:displayName="共享提示哈希"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C99517-70BB-4D11-9162-95B38512E7A9}">
  <ds:schemaRefs/>
</ds:datastoreItem>
</file>

<file path=customXml/itemProps2.xml><?xml version="1.0" encoding="utf-8"?>
<ds:datastoreItem xmlns:ds="http://schemas.openxmlformats.org/officeDocument/2006/customXml" ds:itemID="{3ACD3829-573A-460D-BB8F-93AEDB9BCDDF}">
  <ds:schemaRefs/>
</ds:datastoreItem>
</file>

<file path=customXml/itemProps3.xml><?xml version="1.0" encoding="utf-8"?>
<ds:datastoreItem xmlns:ds="http://schemas.openxmlformats.org/officeDocument/2006/customXml" ds:itemID="{8BC03095-8F6A-427E-871E-1E87E598D476}">
  <ds:schemaRefs/>
</ds:datastoreItem>
</file>

<file path=docProps/app.xml><?xml version="1.0" encoding="utf-8"?>
<Properties xmlns="http://schemas.openxmlformats.org/officeDocument/2006/extended-properties" xmlns:vt="http://schemas.openxmlformats.org/officeDocument/2006/docPropsVTypes">
  <TotalTime>0</TotalTime>
  <Words>7489</Words>
  <Application>WPS 演示</Application>
  <PresentationFormat>Custom</PresentationFormat>
  <Paragraphs>84</Paragraphs>
  <Slides>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vt:i4>
      </vt:variant>
    </vt:vector>
  </HeadingPairs>
  <TitlesOfParts>
    <vt:vector size="11" baseType="lpstr">
      <vt:lpstr>Arial</vt:lpstr>
      <vt:lpstr>宋体</vt:lpstr>
      <vt:lpstr>Wingdings</vt:lpstr>
      <vt:lpstr>微软雅黑</vt:lpstr>
      <vt:lpstr>Calibri</vt:lpstr>
      <vt:lpstr>Arial Unicode MS</vt:lpstr>
      <vt:lpstr>等线 Light</vt:lpstr>
      <vt:lpstr>Calibri Light</vt:lpstr>
      <vt:lpstr>等线</vt:lpstr>
      <vt:lpstr>Office 主题​​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金 彦卓</dc:creator>
  <cp:lastModifiedBy>28449</cp:lastModifiedBy>
  <cp:revision>95</cp:revision>
  <dcterms:created xsi:type="dcterms:W3CDTF">2024-08-28T03:58:00Z</dcterms:created>
  <dcterms:modified xsi:type="dcterms:W3CDTF">2025-04-06T08:03:00Z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06FBDFC8784E83B16CA0CE66533A7238_43</vt:lpwstr>
  </property>
  <property fmtid="{D5CDD505-2E9C-101B-9397-08002B2CF9AE}" pid="3" name="KSOProductBuildVer">
    <vt:lpwstr>2052-12.1.0.20784</vt:lpwstr>
  </property>
  <property fmtid="{D5CDD505-2E9C-101B-9397-08002B2CF9AE}" pid="4" name="ContentTypeId">
    <vt:lpwstr>0x01010073FB57F3AAA84846BE9C3AB9F82076C2</vt:lpwstr>
  </property>
</Properties>
</file>